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256" r:id="rId2"/>
    <p:sldId id="400" r:id="rId3"/>
    <p:sldId id="390" r:id="rId4"/>
    <p:sldId id="391" r:id="rId5"/>
    <p:sldId id="392" r:id="rId6"/>
    <p:sldId id="393" r:id="rId7"/>
    <p:sldId id="394" r:id="rId8"/>
    <p:sldId id="395" r:id="rId9"/>
    <p:sldId id="396" r:id="rId10"/>
    <p:sldId id="397" r:id="rId11"/>
    <p:sldId id="398" r:id="rId12"/>
    <p:sldId id="399" r:id="rId13"/>
    <p:sldId id="334" r:id="rId14"/>
    <p:sldId id="279" r:id="rId15"/>
    <p:sldId id="280" r:id="rId16"/>
    <p:sldId id="281" r:id="rId17"/>
    <p:sldId id="335" r:id="rId18"/>
    <p:sldId id="404" r:id="rId19"/>
    <p:sldId id="402" r:id="rId20"/>
    <p:sldId id="403" r:id="rId21"/>
    <p:sldId id="405" r:id="rId22"/>
    <p:sldId id="401" r:id="rId23"/>
    <p:sldId id="339" r:id="rId24"/>
    <p:sldId id="38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406" r:id="rId40"/>
    <p:sldId id="407"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65"/>
  </p:normalViewPr>
  <p:slideViewPr>
    <p:cSldViewPr snapToGrid="0" snapToObjects="1">
      <p:cViewPr varScale="1">
        <p:scale>
          <a:sx n="160" d="100"/>
          <a:sy n="160" d="100"/>
        </p:scale>
        <p:origin x="206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124959648"/>
        <c:axId val="-2124956864"/>
      </c:scatterChart>
      <c:valAx>
        <c:axId val="-2124959648"/>
        <c:scaling>
          <c:logBase val="10.0"/>
          <c:orientation val="maxMin"/>
          <c:max val="100.0"/>
        </c:scaling>
        <c:delete val="0"/>
        <c:axPos val="b"/>
        <c:numFmt formatCode="General" sourceLinked="1"/>
        <c:majorTickMark val="cross"/>
        <c:minorTickMark val="out"/>
        <c:tickLblPos val="nextTo"/>
        <c:crossAx val="-2124956864"/>
        <c:crosses val="autoZero"/>
        <c:crossBetween val="midCat"/>
        <c:majorUnit val="1.0"/>
      </c:valAx>
      <c:valAx>
        <c:axId val="-2124956864"/>
        <c:scaling>
          <c:orientation val="minMax"/>
        </c:scaling>
        <c:delete val="1"/>
        <c:axPos val="r"/>
        <c:numFmt formatCode="General" sourceLinked="1"/>
        <c:majorTickMark val="out"/>
        <c:minorTickMark val="none"/>
        <c:tickLblPos val="nextTo"/>
        <c:crossAx val="-2124959648"/>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image" Target="../media/image21.png"/><Relationship Id="rId2"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9/30/16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9/30/16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28</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29</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61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34</a:t>
            </a:fld>
            <a:endParaRPr lang="en-US"/>
          </a:p>
        </p:txBody>
      </p:sp>
    </p:spTree>
    <p:extLst>
      <p:ext uri="{BB962C8B-B14F-4D97-AF65-F5344CB8AC3E}">
        <p14:creationId xmlns:p14="http://schemas.microsoft.com/office/powerpoint/2010/main" val="167975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38</a:t>
            </a:fld>
            <a:endParaRPr lang="en-US"/>
          </a:p>
        </p:txBody>
      </p:sp>
    </p:spTree>
    <p:extLst>
      <p:ext uri="{BB962C8B-B14F-4D97-AF65-F5344CB8AC3E}">
        <p14:creationId xmlns:p14="http://schemas.microsoft.com/office/powerpoint/2010/main" val="82265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41</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368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20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680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15</a:t>
            </a:fld>
            <a:endParaRPr lang="en-US"/>
          </a:p>
        </p:txBody>
      </p:sp>
    </p:spTree>
    <p:extLst>
      <p:ext uri="{BB962C8B-B14F-4D97-AF65-F5344CB8AC3E}">
        <p14:creationId xmlns:p14="http://schemas.microsoft.com/office/powerpoint/2010/main" val="108654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16</a:t>
            </a:fld>
            <a:endParaRPr lang="en-US"/>
          </a:p>
        </p:txBody>
      </p:sp>
    </p:spTree>
    <p:extLst>
      <p:ext uri="{BB962C8B-B14F-4D97-AF65-F5344CB8AC3E}">
        <p14:creationId xmlns:p14="http://schemas.microsoft.com/office/powerpoint/2010/main" val="151202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17</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87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25</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303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26</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3800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27</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2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9/30/16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3</a:t>
            </a:r>
            <a:r>
              <a:rPr lang="en-GB" sz="1000" baseline="30000" dirty="0" smtClean="0"/>
              <a:t>rd</a:t>
            </a:r>
            <a:r>
              <a:rPr lang="en-GB" sz="1000" dirty="0" smtClean="0"/>
              <a:t> October, 2016</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2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29.png"/><Relationship Id="rId10" Type="http://schemas.openxmlformats.org/officeDocument/2006/relationships/image" Target="../media/image24.png"/><Relationship Id="rId11" Type="http://schemas.openxmlformats.org/officeDocument/2006/relationships/oleObject" Target="../embeddings/oleObject5.bin"/><Relationship Id="rId12" Type="http://schemas.openxmlformats.org/officeDocument/2006/relationships/image" Target="../media/image25.png"/><Relationship Id="rId13" Type="http://schemas.openxmlformats.org/officeDocument/2006/relationships/oleObject" Target="../embeddings/oleObject6.bin"/><Relationship Id="rId14" Type="http://schemas.openxmlformats.org/officeDocument/2006/relationships/image" Target="../media/image26.png"/><Relationship Id="rId15" Type="http://schemas.openxmlformats.org/officeDocument/2006/relationships/oleObject" Target="../embeddings/oleObject7.bin"/><Relationship Id="rId16" Type="http://schemas.openxmlformats.org/officeDocument/2006/relationships/image" Target="../media/image27.png"/><Relationship Id="rId17" Type="http://schemas.openxmlformats.org/officeDocument/2006/relationships/oleObject" Target="../embeddings/oleObject8.bin"/><Relationship Id="rId18" Type="http://schemas.openxmlformats.org/officeDocument/2006/relationships/image" Target="../media/image28.png"/><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22.png"/><Relationship Id="rId7" Type="http://schemas.openxmlformats.org/officeDocument/2006/relationships/oleObject" Target="../embeddings/oleObject3.bin"/><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file:///C:\Users\dkruse\Desktop\Sales%20Presentation_112310\Sales%20Presentation\SlowDown3.avi" TargetMode="External"/><Relationship Id="rId2" Type="http://schemas.openxmlformats.org/officeDocument/2006/relationships/video" Target="file:///C:\Users\dkruse\Desktop\Sales%20Presentation_112310\Sales%20Presentation\SlowDown3.a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inf.scri.ac.uk/tab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NGS Bioinformatics Overview</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smtClean="0"/>
          </a:p>
          <a:p>
            <a:pPr algn="l"/>
            <a:endParaRPr lang="en-US" dirty="0"/>
          </a:p>
          <a:p>
            <a:pPr algn="l"/>
            <a:r>
              <a:rPr lang="en-US" dirty="0" smtClean="0"/>
              <a:t>Thanks to Thomas Keane</a:t>
            </a:r>
            <a:r>
              <a:rPr lang="en-US" dirty="0"/>
              <a:t> </a:t>
            </a:r>
            <a:r>
              <a:rPr lang="en-US" dirty="0" smtClean="0"/>
              <a:t>and Harold </a:t>
            </a:r>
            <a:r>
              <a:rPr lang="en-US" dirty="0" err="1" smtClean="0"/>
              <a:t>Swerdlow</a:t>
            </a:r>
            <a:r>
              <a:rPr lang="en-US" dirty="0" smtClean="0"/>
              <a:t> for some slide content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GB">
                <a:latin typeface="Georgia" charset="0"/>
              </a:rPr>
              <a:t>Re-sequencing</a:t>
            </a:r>
          </a:p>
        </p:txBody>
      </p:sp>
      <p:cxnSp>
        <p:nvCxnSpPr>
          <p:cNvPr id="76802" name="Straight Connector 6"/>
          <p:cNvCxnSpPr>
            <a:cxnSpLocks noChangeShapeType="1"/>
          </p:cNvCxnSpPr>
          <p:nvPr/>
        </p:nvCxnSpPr>
        <p:spPr bwMode="auto">
          <a:xfrm>
            <a:off x="1779588" y="2632075"/>
            <a:ext cx="5032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3" name="Straight Connector 8"/>
          <p:cNvCxnSpPr>
            <a:cxnSpLocks noChangeShapeType="1"/>
          </p:cNvCxnSpPr>
          <p:nvPr/>
        </p:nvCxnSpPr>
        <p:spPr bwMode="auto">
          <a:xfrm>
            <a:off x="1725613" y="29098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4" name="Straight Connector 10"/>
          <p:cNvCxnSpPr>
            <a:cxnSpLocks noChangeShapeType="1"/>
          </p:cNvCxnSpPr>
          <p:nvPr/>
        </p:nvCxnSpPr>
        <p:spPr bwMode="auto">
          <a:xfrm>
            <a:off x="2143125" y="32781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5" name="Straight Connector 11"/>
          <p:cNvCxnSpPr>
            <a:cxnSpLocks noChangeShapeType="1"/>
          </p:cNvCxnSpPr>
          <p:nvPr/>
        </p:nvCxnSpPr>
        <p:spPr bwMode="auto">
          <a:xfrm>
            <a:off x="2792413" y="2568575"/>
            <a:ext cx="4937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6" name="Straight Connector 14"/>
          <p:cNvCxnSpPr>
            <a:cxnSpLocks noChangeShapeType="1"/>
          </p:cNvCxnSpPr>
          <p:nvPr/>
        </p:nvCxnSpPr>
        <p:spPr bwMode="auto">
          <a:xfrm>
            <a:off x="3084513" y="2720975"/>
            <a:ext cx="3540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7" name="Straight Connector 15"/>
          <p:cNvCxnSpPr>
            <a:cxnSpLocks noChangeShapeType="1"/>
          </p:cNvCxnSpPr>
          <p:nvPr/>
        </p:nvCxnSpPr>
        <p:spPr bwMode="auto">
          <a:xfrm>
            <a:off x="1952625" y="30876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8" name="Straight Connector 17"/>
          <p:cNvCxnSpPr>
            <a:cxnSpLocks noChangeShapeType="1"/>
          </p:cNvCxnSpPr>
          <p:nvPr/>
        </p:nvCxnSpPr>
        <p:spPr bwMode="auto">
          <a:xfrm>
            <a:off x="1828800" y="2265363"/>
            <a:ext cx="442913"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09" name="Straight Connector 18"/>
          <p:cNvCxnSpPr>
            <a:cxnSpLocks noChangeShapeType="1"/>
          </p:cNvCxnSpPr>
          <p:nvPr/>
        </p:nvCxnSpPr>
        <p:spPr bwMode="auto">
          <a:xfrm>
            <a:off x="3206750" y="3063875"/>
            <a:ext cx="5746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0" name="Straight Connector 19"/>
          <p:cNvCxnSpPr>
            <a:cxnSpLocks noChangeShapeType="1"/>
          </p:cNvCxnSpPr>
          <p:nvPr/>
        </p:nvCxnSpPr>
        <p:spPr bwMode="auto">
          <a:xfrm>
            <a:off x="3883025" y="2935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1" name="Straight Connector 20"/>
          <p:cNvCxnSpPr>
            <a:cxnSpLocks noChangeShapeType="1"/>
          </p:cNvCxnSpPr>
          <p:nvPr/>
        </p:nvCxnSpPr>
        <p:spPr bwMode="auto">
          <a:xfrm>
            <a:off x="4838700" y="23510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2" name="Straight Connector 21"/>
          <p:cNvCxnSpPr>
            <a:cxnSpLocks noChangeShapeType="1"/>
          </p:cNvCxnSpPr>
          <p:nvPr/>
        </p:nvCxnSpPr>
        <p:spPr bwMode="auto">
          <a:xfrm>
            <a:off x="2987675" y="3355975"/>
            <a:ext cx="663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3" name="Straight Connector 22"/>
          <p:cNvCxnSpPr>
            <a:cxnSpLocks noChangeShapeType="1"/>
          </p:cNvCxnSpPr>
          <p:nvPr/>
        </p:nvCxnSpPr>
        <p:spPr bwMode="auto">
          <a:xfrm>
            <a:off x="4886325" y="2609850"/>
            <a:ext cx="4826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4" name="Straight Connector 23"/>
          <p:cNvCxnSpPr>
            <a:cxnSpLocks noChangeShapeType="1"/>
          </p:cNvCxnSpPr>
          <p:nvPr/>
        </p:nvCxnSpPr>
        <p:spPr bwMode="auto">
          <a:xfrm>
            <a:off x="4187825" y="32400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5" name="Straight Connector 24"/>
          <p:cNvCxnSpPr>
            <a:cxnSpLocks noChangeShapeType="1"/>
          </p:cNvCxnSpPr>
          <p:nvPr/>
        </p:nvCxnSpPr>
        <p:spPr bwMode="auto">
          <a:xfrm>
            <a:off x="3949700" y="2454275"/>
            <a:ext cx="5810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6" name="Straight Connector 25"/>
          <p:cNvCxnSpPr>
            <a:cxnSpLocks noChangeShapeType="1"/>
          </p:cNvCxnSpPr>
          <p:nvPr/>
        </p:nvCxnSpPr>
        <p:spPr bwMode="auto">
          <a:xfrm>
            <a:off x="6205538" y="2936875"/>
            <a:ext cx="5476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7" name="Straight Connector 26"/>
          <p:cNvCxnSpPr>
            <a:cxnSpLocks noChangeShapeType="1"/>
          </p:cNvCxnSpPr>
          <p:nvPr/>
        </p:nvCxnSpPr>
        <p:spPr bwMode="auto">
          <a:xfrm>
            <a:off x="4975225" y="3062288"/>
            <a:ext cx="558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8" name="Straight Connector 27"/>
          <p:cNvCxnSpPr>
            <a:cxnSpLocks noChangeShapeType="1"/>
          </p:cNvCxnSpPr>
          <p:nvPr/>
        </p:nvCxnSpPr>
        <p:spPr bwMode="auto">
          <a:xfrm>
            <a:off x="6659563" y="2359025"/>
            <a:ext cx="558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19" name="Straight Connector 28"/>
          <p:cNvCxnSpPr>
            <a:cxnSpLocks noChangeShapeType="1"/>
          </p:cNvCxnSpPr>
          <p:nvPr/>
        </p:nvCxnSpPr>
        <p:spPr bwMode="auto">
          <a:xfrm>
            <a:off x="6681788" y="2779713"/>
            <a:ext cx="58578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0" name="Straight Connector 29"/>
          <p:cNvCxnSpPr>
            <a:cxnSpLocks noChangeShapeType="1"/>
          </p:cNvCxnSpPr>
          <p:nvPr/>
        </p:nvCxnSpPr>
        <p:spPr bwMode="auto">
          <a:xfrm>
            <a:off x="5645150" y="3292475"/>
            <a:ext cx="5238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1" name="Straight Connector 30"/>
          <p:cNvCxnSpPr>
            <a:cxnSpLocks noChangeShapeType="1"/>
          </p:cNvCxnSpPr>
          <p:nvPr/>
        </p:nvCxnSpPr>
        <p:spPr bwMode="auto">
          <a:xfrm>
            <a:off x="6423025" y="3392488"/>
            <a:ext cx="3556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6822" name="Straight Connector 31"/>
          <p:cNvCxnSpPr>
            <a:cxnSpLocks noChangeShapeType="1"/>
          </p:cNvCxnSpPr>
          <p:nvPr/>
        </p:nvCxnSpPr>
        <p:spPr bwMode="auto">
          <a:xfrm>
            <a:off x="5973763" y="2606675"/>
            <a:ext cx="57308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33513" y="41894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2" name="TextBox 43"/>
          <p:cNvSpPr txBox="1">
            <a:spLocks noChangeArrowheads="1"/>
          </p:cNvSpPr>
          <p:nvPr/>
        </p:nvSpPr>
        <p:spPr bwMode="auto">
          <a:xfrm>
            <a:off x="5934075" y="3757613"/>
            <a:ext cx="22939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Align </a:t>
            </a:r>
            <a:r>
              <a:rPr lang="en-GB"/>
              <a:t>to reference</a:t>
            </a:r>
          </a:p>
        </p:txBody>
      </p:sp>
      <p:sp>
        <p:nvSpPr>
          <p:cNvPr id="76825" name="TextBox 5"/>
          <p:cNvSpPr txBox="1">
            <a:spLocks noChangeArrowheads="1"/>
          </p:cNvSpPr>
          <p:nvPr/>
        </p:nvSpPr>
        <p:spPr bwMode="auto">
          <a:xfrm>
            <a:off x="6738938" y="1917700"/>
            <a:ext cx="1489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Short reads</a:t>
            </a:r>
          </a:p>
        </p:txBody>
      </p:sp>
      <p:cxnSp>
        <p:nvCxnSpPr>
          <p:cNvPr id="49"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52" name="Straight Connector 40"/>
          <p:cNvCxnSpPr>
            <a:cxnSpLocks noChangeShapeType="1"/>
          </p:cNvCxnSpPr>
          <p:nvPr/>
        </p:nvCxnSpPr>
        <p:spPr bwMode="auto">
          <a:xfrm>
            <a:off x="1749425" y="4464050"/>
            <a:ext cx="9572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55" name="Straight Connector 40"/>
          <p:cNvCxnSpPr>
            <a:cxnSpLocks noChangeShapeType="1"/>
          </p:cNvCxnSpPr>
          <p:nvPr/>
        </p:nvCxnSpPr>
        <p:spPr bwMode="auto">
          <a:xfrm>
            <a:off x="2803525" y="4464050"/>
            <a:ext cx="97631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1" name="Straight Connector 40"/>
          <p:cNvCxnSpPr>
            <a:cxnSpLocks noChangeShapeType="1"/>
          </p:cNvCxnSpPr>
          <p:nvPr/>
        </p:nvCxnSpPr>
        <p:spPr bwMode="auto">
          <a:xfrm>
            <a:off x="3895725" y="4464050"/>
            <a:ext cx="652463"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3" name="Straight Connector 40"/>
          <p:cNvCxnSpPr>
            <a:cxnSpLocks noChangeShapeType="1"/>
          </p:cNvCxnSpPr>
          <p:nvPr/>
        </p:nvCxnSpPr>
        <p:spPr bwMode="auto">
          <a:xfrm>
            <a:off x="4833938" y="4464050"/>
            <a:ext cx="708025"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65" name="Straight Connector 40"/>
          <p:cNvCxnSpPr>
            <a:cxnSpLocks noChangeShapeType="1"/>
          </p:cNvCxnSpPr>
          <p:nvPr/>
        </p:nvCxnSpPr>
        <p:spPr bwMode="auto">
          <a:xfrm>
            <a:off x="5646738" y="4464050"/>
            <a:ext cx="1612900" cy="1588"/>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sp>
        <p:nvSpPr>
          <p:cNvPr id="33" name="TextBox 43"/>
          <p:cNvSpPr txBox="1">
            <a:spLocks noChangeArrowheads="1"/>
          </p:cNvSpPr>
          <p:nvPr/>
        </p:nvSpPr>
        <p:spPr bwMode="auto">
          <a:xfrm>
            <a:off x="6619875" y="5233988"/>
            <a:ext cx="16081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Call variants</a:t>
            </a:r>
          </a:p>
        </p:txBody>
      </p:sp>
      <p:cxnSp>
        <p:nvCxnSpPr>
          <p:cNvPr id="34" name="Straight Connector 40"/>
          <p:cNvCxnSpPr>
            <a:cxnSpLocks noChangeShapeType="1"/>
          </p:cNvCxnSpPr>
          <p:nvPr/>
        </p:nvCxnSpPr>
        <p:spPr bwMode="auto">
          <a:xfrm>
            <a:off x="1433513" y="5624513"/>
            <a:ext cx="6110287"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35"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nvGrpSpPr>
          <p:cNvPr id="2" name="Group 38"/>
          <p:cNvGrpSpPr>
            <a:grpSpLocks/>
          </p:cNvGrpSpPr>
          <p:nvPr/>
        </p:nvGrpSpPr>
        <p:grpSpPr bwMode="auto">
          <a:xfrm>
            <a:off x="3243263" y="5448300"/>
            <a:ext cx="228600" cy="355600"/>
            <a:chOff x="3251200" y="5613399"/>
            <a:chExt cx="228600" cy="355601"/>
          </a:xfrm>
        </p:grpSpPr>
        <p:cxnSp>
          <p:nvCxnSpPr>
            <p:cNvPr id="76845" name="Straight Connector 36"/>
            <p:cNvCxnSpPr>
              <a:cxnSpLocks noChangeShapeType="1"/>
            </p:cNvCxnSpPr>
            <p:nvPr/>
          </p:nvCxnSpPr>
          <p:spPr bwMode="auto">
            <a:xfrm rot="16200000" flipH="1">
              <a:off x="3187700" y="5676900"/>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cxnSp>
          <p:nvCxnSpPr>
            <p:cNvPr id="76846" name="Straight Connector 37"/>
            <p:cNvCxnSpPr>
              <a:cxnSpLocks noChangeShapeType="1"/>
            </p:cNvCxnSpPr>
            <p:nvPr/>
          </p:nvCxnSpPr>
          <p:spPr bwMode="auto">
            <a:xfrm rot="5400000">
              <a:off x="3187700" y="5676899"/>
              <a:ext cx="355600" cy="228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cxnSp>
      </p:grpSp>
      <p:grpSp>
        <p:nvGrpSpPr>
          <p:cNvPr id="41" name="Group 38"/>
          <p:cNvGrpSpPr>
            <a:grpSpLocks/>
          </p:cNvGrpSpPr>
          <p:nvPr/>
        </p:nvGrpSpPr>
        <p:grpSpPr bwMode="auto">
          <a:xfrm>
            <a:off x="3300413" y="2633663"/>
            <a:ext cx="114300" cy="177800"/>
            <a:chOff x="3251200" y="5613399"/>
            <a:chExt cx="228600" cy="355601"/>
          </a:xfrm>
        </p:grpSpPr>
        <p:cxnSp>
          <p:nvCxnSpPr>
            <p:cNvPr id="76843"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4"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4" name="Group 38"/>
          <p:cNvGrpSpPr>
            <a:grpSpLocks/>
          </p:cNvGrpSpPr>
          <p:nvPr/>
        </p:nvGrpSpPr>
        <p:grpSpPr bwMode="auto">
          <a:xfrm>
            <a:off x="3300413" y="2976563"/>
            <a:ext cx="114300" cy="177800"/>
            <a:chOff x="3251200" y="5613399"/>
            <a:chExt cx="228600" cy="355601"/>
          </a:xfrm>
        </p:grpSpPr>
        <p:cxnSp>
          <p:nvCxnSpPr>
            <p:cNvPr id="76841"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2"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nvGrpSpPr>
          <p:cNvPr id="47" name="Group 38"/>
          <p:cNvGrpSpPr>
            <a:grpSpLocks/>
          </p:cNvGrpSpPr>
          <p:nvPr/>
        </p:nvGrpSpPr>
        <p:grpSpPr bwMode="auto">
          <a:xfrm>
            <a:off x="3300413" y="3267075"/>
            <a:ext cx="114300" cy="177800"/>
            <a:chOff x="3251200" y="5613399"/>
            <a:chExt cx="228600" cy="355601"/>
          </a:xfrm>
        </p:grpSpPr>
        <p:cxnSp>
          <p:nvCxnSpPr>
            <p:cNvPr id="76839" name="Straight Connector 36"/>
            <p:cNvCxnSpPr>
              <a:cxnSpLocks noChangeShapeType="1"/>
            </p:cNvCxnSpPr>
            <p:nvPr/>
          </p:nvCxnSpPr>
          <p:spPr bwMode="auto">
            <a:xfrm rot="16200000" flipH="1">
              <a:off x="3187700" y="5676900"/>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76840" name="Straight Connector 37"/>
            <p:cNvCxnSpPr>
              <a:cxnSpLocks noChangeShapeType="1"/>
            </p:cNvCxnSpPr>
            <p:nvPr/>
          </p:nvCxnSpPr>
          <p:spPr bwMode="auto">
            <a:xfrm rot="5400000">
              <a:off x="3187700" y="5676899"/>
              <a:ext cx="355600" cy="2286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3049558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stpergenome2015_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122376"/>
            <a:ext cx="6604000" cy="4953000"/>
          </a:xfrm>
          <a:prstGeom prst="rect">
            <a:avLst/>
          </a:prstGeom>
        </p:spPr>
      </p:pic>
      <p:sp>
        <p:nvSpPr>
          <p:cNvPr id="77826" name="Title 1"/>
          <p:cNvSpPr>
            <a:spLocks noGrp="1"/>
          </p:cNvSpPr>
          <p:nvPr>
            <p:ph type="title"/>
          </p:nvPr>
        </p:nvSpPr>
        <p:spPr/>
        <p:txBody>
          <a:bodyPr/>
          <a:lstStyle/>
          <a:p>
            <a:r>
              <a:rPr lang="en-GB">
                <a:latin typeface="Georgia" charset="0"/>
              </a:rPr>
              <a:t>Global Sequencing Progress</a:t>
            </a:r>
            <a:endParaRPr lang="en-US">
              <a:latin typeface="Georgia" charset="0"/>
            </a:endParaRPr>
          </a:p>
        </p:txBody>
      </p:sp>
      <p:sp>
        <p:nvSpPr>
          <p:cNvPr id="5" name="TextBox 4"/>
          <p:cNvSpPr txBox="1">
            <a:spLocks noChangeArrowheads="1"/>
          </p:cNvSpPr>
          <p:nvPr/>
        </p:nvSpPr>
        <p:spPr bwMode="auto">
          <a:xfrm flipH="1">
            <a:off x="2564513" y="2684478"/>
            <a:ext cx="1487487"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Capillary</a:t>
            </a:r>
            <a:endParaRPr lang="en-US" dirty="0">
              <a:solidFill>
                <a:srgbClr val="FF0000"/>
              </a:solidFill>
            </a:endParaRPr>
          </a:p>
        </p:txBody>
      </p:sp>
      <p:sp>
        <p:nvSpPr>
          <p:cNvPr id="7" name="TextBox 6"/>
          <p:cNvSpPr txBox="1">
            <a:spLocks noChangeArrowheads="1"/>
          </p:cNvSpPr>
          <p:nvPr/>
        </p:nvSpPr>
        <p:spPr bwMode="auto">
          <a:xfrm flipH="1">
            <a:off x="6069875" y="3407269"/>
            <a:ext cx="900113"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dirty="0">
                <a:solidFill>
                  <a:srgbClr val="FF0000"/>
                </a:solidFill>
              </a:rPr>
              <a:t>NGS</a:t>
            </a:r>
            <a:endParaRPr lang="en-US" dirty="0">
              <a:solidFill>
                <a:srgbClr val="FF0000"/>
              </a:solidFill>
            </a:endParaRPr>
          </a:p>
        </p:txBody>
      </p:sp>
    </p:spTree>
    <p:extLst>
      <p:ext uri="{BB962C8B-B14F-4D97-AF65-F5344CB8AC3E}">
        <p14:creationId xmlns:p14="http://schemas.microsoft.com/office/powerpoint/2010/main" val="1805551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00014" y="71293"/>
            <a:ext cx="7958186" cy="868776"/>
          </a:xfrm>
        </p:spPr>
        <p:txBody>
          <a:bodyPr/>
          <a:lstStyle/>
          <a:p>
            <a:pPr eaLnBrk="1" hangingPunct="1"/>
            <a:r>
              <a:rPr lang="en-GB" dirty="0" smtClean="0">
                <a:latin typeface="Georgia" charset="0"/>
              </a:rPr>
              <a:t>NGS Process</a:t>
            </a:r>
            <a:endParaRPr lang="en-GB" dirty="0">
              <a:latin typeface="Georgia" charset="0"/>
            </a:endParaRPr>
          </a:p>
        </p:txBody>
      </p:sp>
      <p:sp>
        <p:nvSpPr>
          <p:cNvPr id="78850" name="AutoShape 4"/>
          <p:cNvSpPr>
            <a:spLocks noChangeArrowheads="1"/>
          </p:cNvSpPr>
          <p:nvPr/>
        </p:nvSpPr>
        <p:spPr bwMode="auto">
          <a:xfrm>
            <a:off x="1803500" y="115555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DNA Prep</a:t>
            </a:r>
          </a:p>
        </p:txBody>
      </p:sp>
      <p:sp>
        <p:nvSpPr>
          <p:cNvPr id="78851" name="AutoShape 5"/>
          <p:cNvSpPr>
            <a:spLocks noChangeArrowheads="1"/>
          </p:cNvSpPr>
          <p:nvPr/>
        </p:nvSpPr>
        <p:spPr bwMode="auto">
          <a:xfrm>
            <a:off x="1803500" y="2508106"/>
            <a:ext cx="2433638"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dirty="0"/>
              <a:t>Library Prep</a:t>
            </a:r>
          </a:p>
        </p:txBody>
      </p:sp>
      <p:sp>
        <p:nvSpPr>
          <p:cNvPr id="78852" name="AutoShape 6"/>
          <p:cNvSpPr>
            <a:spLocks noChangeArrowheads="1"/>
          </p:cNvSpPr>
          <p:nvPr/>
        </p:nvSpPr>
        <p:spPr bwMode="auto">
          <a:xfrm>
            <a:off x="1803500" y="3862243"/>
            <a:ext cx="2433638" cy="849313"/>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Chip Prep</a:t>
            </a:r>
          </a:p>
        </p:txBody>
      </p:sp>
      <p:sp>
        <p:nvSpPr>
          <p:cNvPr id="78853" name="AutoShape 7"/>
          <p:cNvSpPr>
            <a:spLocks noChangeArrowheads="1"/>
          </p:cNvSpPr>
          <p:nvPr/>
        </p:nvSpPr>
        <p:spPr bwMode="auto">
          <a:xfrm>
            <a:off x="180191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Sequencing</a:t>
            </a:r>
          </a:p>
        </p:txBody>
      </p:sp>
      <p:sp>
        <p:nvSpPr>
          <p:cNvPr id="78854" name="Line 8"/>
          <p:cNvSpPr>
            <a:spLocks noChangeShapeType="1"/>
          </p:cNvSpPr>
          <p:nvPr/>
        </p:nvSpPr>
        <p:spPr bwMode="auto">
          <a:xfrm>
            <a:off x="3019525" y="208424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5" name="Line 9"/>
          <p:cNvSpPr>
            <a:spLocks noChangeShapeType="1"/>
          </p:cNvSpPr>
          <p:nvPr/>
        </p:nvSpPr>
        <p:spPr bwMode="auto">
          <a:xfrm>
            <a:off x="3019525" y="3433618"/>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6" name="Line 10"/>
          <p:cNvSpPr>
            <a:spLocks noChangeShapeType="1"/>
          </p:cNvSpPr>
          <p:nvPr/>
        </p:nvSpPr>
        <p:spPr bwMode="auto">
          <a:xfrm>
            <a:off x="3019525" y="4782993"/>
            <a:ext cx="0" cy="37306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57" name="AutoShape 7"/>
          <p:cNvSpPr>
            <a:spLocks noChangeArrowheads="1"/>
          </p:cNvSpPr>
          <p:nvPr/>
        </p:nvSpPr>
        <p:spPr bwMode="auto">
          <a:xfrm>
            <a:off x="5097563" y="5216381"/>
            <a:ext cx="2433637" cy="849312"/>
          </a:xfrm>
          <a:prstGeom prst="roundRect">
            <a:avLst>
              <a:gd name="adj" fmla="val 16667"/>
            </a:avLst>
          </a:prstGeom>
          <a:solidFill>
            <a:srgbClr val="BBE0E3"/>
          </a:solidFill>
          <a:ln w="9525">
            <a:solidFill>
              <a:schemeClr val="tx1"/>
            </a:solidFill>
            <a:round/>
            <a:headEnd/>
            <a:tailEnd/>
          </a:ln>
        </p:spPr>
        <p:txBody>
          <a:bodyPr wrap="none" anchor="ctr"/>
          <a:lstStyle/>
          <a:p>
            <a:pPr algn="ctr"/>
            <a:r>
              <a:rPr lang="en-GB" sz="2400"/>
              <a:t>Analysis</a:t>
            </a:r>
          </a:p>
        </p:txBody>
      </p:sp>
      <p:sp>
        <p:nvSpPr>
          <p:cNvPr id="78858" name="Line 10"/>
          <p:cNvSpPr>
            <a:spLocks noChangeShapeType="1"/>
          </p:cNvSpPr>
          <p:nvPr/>
        </p:nvSpPr>
        <p:spPr bwMode="auto">
          <a:xfrm rot="-5400000">
            <a:off x="4715769" y="5450537"/>
            <a:ext cx="0" cy="373062"/>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66333203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70025" y="2498539"/>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Analysis Workflows</a:t>
            </a:r>
            <a:endParaRPr lang="en-GB" sz="2800" b="1" dirty="0">
              <a:solidFill>
                <a:schemeClr val="bg1"/>
              </a:solidFill>
            </a:endParaRP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6">
            <a:hlinkClick r:id="" action="ppaction://noaction"/>
          </p:cNvPr>
          <p:cNvSpPr>
            <a:spLocks noChangeArrowheads="1"/>
          </p:cNvSpPr>
          <p:nvPr/>
        </p:nvSpPr>
        <p:spPr bwMode="auto">
          <a:xfrm>
            <a:off x="1458914" y="173048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13 at 13.33.08.png"/>
          <p:cNvPicPr>
            <a:picLocks noChangeAspect="1"/>
          </p:cNvPicPr>
          <p:nvPr/>
        </p:nvPicPr>
        <p:blipFill>
          <a:blip r:embed="rId2"/>
          <a:stretch>
            <a:fillRect/>
          </a:stretch>
        </p:blipFill>
        <p:spPr>
          <a:xfrm>
            <a:off x="5719603" y="4061880"/>
            <a:ext cx="3243372" cy="2133370"/>
          </a:xfrm>
          <a:prstGeom prst="rect">
            <a:avLst/>
          </a:prstGeom>
        </p:spPr>
      </p:pic>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a:xfrm>
            <a:off x="539750" y="1066800"/>
            <a:ext cx="8064500" cy="2995080"/>
          </a:xfrm>
        </p:spPr>
        <p:txBody>
          <a:bodyPr/>
          <a:lstStyle/>
          <a:p>
            <a:r>
              <a:rPr lang="en-US" dirty="0" smtClean="0"/>
              <a:t>Next-gen sequencing experiments:</a:t>
            </a:r>
          </a:p>
          <a:p>
            <a:pPr lvl="1"/>
            <a:r>
              <a:rPr lang="en-US" dirty="0" smtClean="0"/>
              <a:t>Vary from one or two up to thousands of samples</a:t>
            </a:r>
          </a:p>
          <a:p>
            <a:pPr lvl="1"/>
            <a:r>
              <a:rPr lang="en-US" dirty="0" smtClean="0"/>
              <a:t>Can generate one or more sequencing libraries per sample</a:t>
            </a:r>
          </a:p>
          <a:p>
            <a:pPr lvl="1"/>
            <a:r>
              <a:rPr lang="en-US" dirty="0" smtClean="0"/>
              <a:t>Multiple libraries can be sequenced per lane (multiplex)</a:t>
            </a:r>
          </a:p>
          <a:p>
            <a:pPr lvl="2"/>
            <a:r>
              <a:rPr lang="en-US" dirty="0" smtClean="0"/>
              <a:t>We call data from one index within a lane a ‘</a:t>
            </a:r>
            <a:r>
              <a:rPr lang="en-US" dirty="0" err="1" smtClean="0"/>
              <a:t>lanelet</a:t>
            </a:r>
            <a:r>
              <a:rPr lang="en-US" dirty="0" smtClean="0"/>
              <a:t>’</a:t>
            </a:r>
          </a:p>
          <a:p>
            <a:pPr lvl="1"/>
            <a:r>
              <a:rPr lang="en-US" dirty="0" smtClean="0"/>
              <a:t>Data can be quite large</a:t>
            </a:r>
          </a:p>
          <a:p>
            <a:pPr lvl="2"/>
            <a:r>
              <a:rPr lang="en-US" dirty="0"/>
              <a:t>c</a:t>
            </a:r>
            <a:r>
              <a:rPr lang="en-US" dirty="0" smtClean="0"/>
              <a:t>an be difficult to do even ‘easy’ things like splitting and merging</a:t>
            </a:r>
          </a:p>
          <a:p>
            <a:r>
              <a:rPr lang="en-US" dirty="0" smtClean="0"/>
              <a:t>Major modes: de-novo assembly or reference-based analysis</a:t>
            </a:r>
          </a:p>
          <a:p>
            <a:r>
              <a:rPr lang="en-US" dirty="0" smtClean="0"/>
              <a:t>In </a:t>
            </a:r>
            <a:r>
              <a:rPr lang="en-US" dirty="0" err="1" smtClean="0"/>
              <a:t>resequencing</a:t>
            </a:r>
            <a:r>
              <a:rPr lang="en-US" dirty="0" smtClean="0"/>
              <a:t>, alignment of reads onto reference is just the 1</a:t>
            </a:r>
            <a:r>
              <a:rPr lang="en-US" baseline="30000" dirty="0" smtClean="0"/>
              <a:t>st</a:t>
            </a:r>
            <a:r>
              <a:rPr lang="en-US" dirty="0" smtClean="0"/>
              <a:t> step</a:t>
            </a:r>
          </a:p>
        </p:txBody>
      </p:sp>
      <p:sp>
        <p:nvSpPr>
          <p:cNvPr id="6" name="Content Placeholder 2"/>
          <p:cNvSpPr txBox="1">
            <a:spLocks/>
          </p:cNvSpPr>
          <p:nvPr/>
        </p:nvSpPr>
        <p:spPr bwMode="auto">
          <a:xfrm>
            <a:off x="539749" y="4068236"/>
            <a:ext cx="5340783" cy="21270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a:lstStyle>
          <a:p>
            <a:pPr lvl="1"/>
            <a:r>
              <a:rPr lang="en-US" dirty="0" smtClean="0"/>
              <a:t>QC </a:t>
            </a:r>
            <a:r>
              <a:rPr lang="en-US" dirty="0"/>
              <a:t>of data is very important for good calls</a:t>
            </a:r>
          </a:p>
          <a:p>
            <a:pPr lvl="2"/>
            <a:r>
              <a:rPr lang="en-US" dirty="0"/>
              <a:t>Biases in the library or sequence data will produce unexpected results or missed variant calls (e.g. GC or context bias)</a:t>
            </a:r>
          </a:p>
          <a:p>
            <a:pPr lvl="2"/>
            <a:r>
              <a:rPr lang="en-US" dirty="0"/>
              <a:t>False </a:t>
            </a:r>
            <a:r>
              <a:rPr lang="en-US" dirty="0" err="1"/>
              <a:t>indels</a:t>
            </a:r>
            <a:r>
              <a:rPr lang="en-US" dirty="0"/>
              <a:t> due to ‘bubbles’ in sequencing run</a:t>
            </a:r>
          </a:p>
          <a:p>
            <a:pPr lvl="2"/>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Resequencing</a:t>
            </a:r>
            <a:r>
              <a:rPr lang="en-US" dirty="0" smtClean="0"/>
              <a:t> 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Alignment</a:t>
                </a:r>
              </a:p>
              <a:p>
                <a:pPr algn="r"/>
                <a:r>
                  <a:rPr lang="en-US" sz="2200" b="1" dirty="0" smtClean="0"/>
                  <a:t>+</a:t>
                </a:r>
              </a:p>
              <a:p>
                <a:pPr algn="r"/>
                <a:r>
                  <a:rPr lang="en-US" sz="2200" b="1" dirty="0" smtClean="0"/>
                  <a:t>Improvement</a:t>
                </a:r>
              </a:p>
              <a:p>
                <a:pPr algn="r"/>
                <a:endParaRPr lang="en-US" sz="2200" b="1" dirty="0" smtClean="0"/>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1457370" y="5273792"/>
                <a:ext cx="1093047" cy="960108"/>
              </a:xfrm>
              <a:prstGeom prst="rect">
                <a:avLst/>
              </a:prstGeom>
            </p:spPr>
          </p:pic>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579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p:nvPr/>
            </p:nvCxnSpPr>
            <p:spPr bwMode="auto">
              <a:xfrm flipH="1" flipV="1">
                <a:off x="2471072" y="4542088"/>
                <a:ext cx="14349" cy="5734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525530" y="5267427"/>
                <a:ext cx="889000" cy="911225"/>
              </a:xfrm>
              <a:prstGeom prst="rect">
                <a:avLst/>
              </a:prstGeom>
            </p:spPr>
          </p:pic>
          <p:pic>
            <p:nvPicPr>
              <p:cNvPr id="59" name="Picture 58"/>
              <p:cNvPicPr>
                <a:picLocks noChangeAspect="1"/>
              </p:cNvPicPr>
              <p:nvPr/>
            </p:nvPicPr>
            <p:blipFill>
              <a:blip r:embed="rId5"/>
              <a:stretch>
                <a:fillRect/>
              </a:stretch>
            </p:blipFill>
            <p:spPr>
              <a:xfrm>
                <a:off x="2610417" y="5273792"/>
                <a:ext cx="900594" cy="900594"/>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pic>
        <p:nvPicPr>
          <p:cNvPr id="68" name="Picture 2" descr="HiSeq 2000"/>
          <p:cNvPicPr>
            <a:picLocks noChangeAspect="1" noChangeArrowheads="1"/>
          </p:cNvPicPr>
          <p:nvPr/>
        </p:nvPicPr>
        <p:blipFill>
          <a:blip r:embed="rId6">
            <a:extLst>
              <a:ext uri="{28A0092B-C50C-407E-A947-70E740481C1C}">
                <a14:useLocalDpi xmlns:a14="http://schemas.microsoft.com/office/drawing/2010/main" val="0"/>
              </a:ext>
            </a:extLst>
          </a:blip>
          <a:srcRect l="2863"/>
          <a:stretch>
            <a:fillRect/>
          </a:stretch>
        </p:blipFill>
        <p:spPr bwMode="auto">
          <a:xfrm>
            <a:off x="3582011" y="5273792"/>
            <a:ext cx="1062559" cy="863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2" descr="http://t1.gstatic.com/images?q=tbn:ANd9GcR9lUIobT4UIkOjSEbS2cIhoQrSVeQsP_remAF9jPxoCicCQH9-"/>
          <p:cNvPicPr>
            <a:picLocks noChangeAspect="1" noChangeArrowheads="1"/>
          </p:cNvPicPr>
          <p:nvPr/>
        </p:nvPicPr>
        <p:blipFill>
          <a:blip r:embed="rId7">
            <a:extLst>
              <a:ext uri="{28A0092B-C50C-407E-A947-70E740481C1C}">
                <a14:useLocalDpi xmlns:a14="http://schemas.microsoft.com/office/drawing/2010/main" val="0"/>
              </a:ext>
            </a:extLst>
          </a:blip>
          <a:srcRect l="3975" t="4558" r="3815" b="4823"/>
          <a:stretch>
            <a:fillRect/>
          </a:stretch>
        </p:blipFill>
        <p:spPr bwMode="auto">
          <a:xfrm>
            <a:off x="4720968" y="5273792"/>
            <a:ext cx="895887"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3"/>
          <p:cNvPicPr>
            <a:picLocks noChangeAspect="1"/>
          </p:cNvPicPr>
          <p:nvPr/>
        </p:nvPicPr>
        <p:blipFill>
          <a:blip r:embed="rId8">
            <a:extLst>
              <a:ext uri="{28A0092B-C50C-407E-A947-70E740481C1C}">
                <a14:useLocalDpi xmlns:a14="http://schemas.microsoft.com/office/drawing/2010/main" val="0"/>
              </a:ext>
            </a:extLst>
          </a:blip>
          <a:srcRect l="6310" t="11121" r="3928" b="3116"/>
          <a:stretch>
            <a:fillRect/>
          </a:stretch>
        </p:blipFill>
        <p:spPr bwMode="auto">
          <a:xfrm>
            <a:off x="5675510" y="5271428"/>
            <a:ext cx="1219161" cy="849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 descr="http://www.iontorrent.com/lib/images/products/pgm_images.jpg"/>
          <p:cNvPicPr>
            <a:picLocks noChangeAspect="1" noChangeArrowheads="1"/>
          </p:cNvPicPr>
          <p:nvPr/>
        </p:nvPicPr>
        <p:blipFill>
          <a:blip r:embed="rId9">
            <a:extLst>
              <a:ext uri="{28A0092B-C50C-407E-A947-70E740481C1C}">
                <a14:useLocalDpi xmlns:a14="http://schemas.microsoft.com/office/drawing/2010/main" val="0"/>
              </a:ext>
            </a:extLst>
          </a:blip>
          <a:srcRect r="34808"/>
          <a:stretch>
            <a:fillRect/>
          </a:stretch>
        </p:blipFill>
        <p:spPr bwMode="auto">
          <a:xfrm>
            <a:off x="6952363" y="5273792"/>
            <a:ext cx="969194" cy="88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2" descr="C:\Users\hps\Desktop\MinION_ASH2012.jpg"/>
          <p:cNvPicPr>
            <a:picLocks noChangeAspect="1" noChangeArrowheads="1"/>
          </p:cNvPicPr>
          <p:nvPr/>
        </p:nvPicPr>
        <p:blipFill>
          <a:blip r:embed="rId10">
            <a:extLst>
              <a:ext uri="{28A0092B-C50C-407E-A947-70E740481C1C}">
                <a14:useLocalDpi xmlns:a14="http://schemas.microsoft.com/office/drawing/2010/main" val="0"/>
              </a:ext>
            </a:extLst>
          </a:blip>
          <a:srcRect t="12538" r="1260"/>
          <a:stretch>
            <a:fillRect/>
          </a:stretch>
        </p:blipFill>
        <p:spPr bwMode="auto">
          <a:xfrm>
            <a:off x="7852912" y="5451742"/>
            <a:ext cx="844698" cy="561318"/>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Resequencing</a:t>
            </a:r>
            <a:r>
              <a:rPr lang="en-US" dirty="0"/>
              <a:t> Data </a:t>
            </a:r>
            <a:r>
              <a:rPr lang="en-US" dirty="0" smtClean="0"/>
              <a:t>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1" name="Rectangle 5">
            <a:hlinkClick r:id="" action="ppaction://noaction"/>
          </p:cNvPr>
          <p:cNvSpPr>
            <a:spLocks noChangeArrowheads="1"/>
          </p:cNvSpPr>
          <p:nvPr/>
        </p:nvSpPr>
        <p:spPr bwMode="auto">
          <a:xfrm>
            <a:off x="1465263" y="413691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
        <p:nvSpPr>
          <p:cNvPr id="6" name="Rectangle 5">
            <a:hlinkClick r:id="" action="ppaction://noaction"/>
          </p:cNvPr>
          <p:cNvSpPr>
            <a:spLocks noChangeArrowheads="1"/>
          </p:cNvSpPr>
          <p:nvPr/>
        </p:nvSpPr>
        <p:spPr bwMode="auto">
          <a:xfrm>
            <a:off x="1465263"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GAclust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3" y="1373985"/>
            <a:ext cx="4800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1652245" y="996026"/>
            <a:ext cx="6081713" cy="369332"/>
          </a:xfrm>
          <a:prstGeom prst="rect">
            <a:avLst/>
          </a:prstGeom>
        </p:spPr>
        <p:txBody>
          <a:bodyPr wrap="none">
            <a:spAutoFit/>
          </a:bodyPr>
          <a:lstStyle/>
          <a:p>
            <a:pPr algn="ctr"/>
            <a:r>
              <a:rPr lang="en-GB" dirty="0" smtClean="0">
                <a:latin typeface="Georgia" charset="0"/>
              </a:rPr>
              <a:t>Small region of an </a:t>
            </a:r>
            <a:r>
              <a:rPr lang="en-GB" dirty="0" err="1" smtClean="0">
                <a:latin typeface="Georgia" charset="0"/>
              </a:rPr>
              <a:t>Illumina</a:t>
            </a:r>
            <a:r>
              <a:rPr lang="en-GB" dirty="0" smtClean="0">
                <a:latin typeface="Georgia" charset="0"/>
              </a:rPr>
              <a:t> image file </a:t>
            </a:r>
            <a:r>
              <a:rPr lang="en-GB" dirty="0">
                <a:latin typeface="Georgia" charset="0"/>
              </a:rPr>
              <a:t>(one per read cycle)</a:t>
            </a:r>
            <a:endParaRPr lang="en-US" dirty="0"/>
          </a:p>
        </p:txBody>
      </p:sp>
      <p:sp>
        <p:nvSpPr>
          <p:cNvPr id="5" name="Title 1"/>
          <p:cNvSpPr txBox="1">
            <a:spLocks/>
          </p:cNvSpPr>
          <p:nvPr/>
        </p:nvSpPr>
        <p:spPr bwMode="auto">
          <a:xfrm>
            <a:off x="552588" y="70008"/>
            <a:ext cx="8407657" cy="782638"/>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a:lstStyle>
          <a:p>
            <a:r>
              <a:rPr lang="en-GB" smtClean="0">
                <a:latin typeface="Georgia" charset="0"/>
              </a:rPr>
              <a:t>Raw NGS Data</a:t>
            </a:r>
            <a:endParaRPr lang="en-GB" dirty="0">
              <a:latin typeface="Georgia" charset="0"/>
            </a:endParaRPr>
          </a:p>
        </p:txBody>
      </p:sp>
    </p:spTree>
    <p:extLst>
      <p:ext uri="{BB962C8B-B14F-4D97-AF65-F5344CB8AC3E}">
        <p14:creationId xmlns:p14="http://schemas.microsoft.com/office/powerpoint/2010/main" val="362305672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7" name="Group 15"/>
          <p:cNvGrpSpPr>
            <a:grpSpLocks/>
          </p:cNvGrpSpPr>
          <p:nvPr/>
        </p:nvGrpSpPr>
        <p:grpSpPr bwMode="auto">
          <a:xfrm>
            <a:off x="700018" y="1224417"/>
            <a:ext cx="7439619" cy="4932214"/>
            <a:chOff x="622300" y="1155700"/>
            <a:chExt cx="8007350" cy="5308600"/>
          </a:xfrm>
        </p:grpSpPr>
        <p:grpSp>
          <p:nvGrpSpPr>
            <p:cNvPr id="91145" name="Group 14"/>
            <p:cNvGrpSpPr>
              <a:grpSpLocks/>
            </p:cNvGrpSpPr>
            <p:nvPr/>
          </p:nvGrpSpPr>
          <p:grpSpPr bwMode="auto">
            <a:xfrm>
              <a:off x="622300" y="1155700"/>
              <a:ext cx="6985000" cy="5308600"/>
              <a:chOff x="622300" y="1155700"/>
              <a:chExt cx="6985000" cy="5308600"/>
            </a:xfrm>
          </p:grpSpPr>
          <p:sp>
            <p:nvSpPr>
              <p:cNvPr id="91147" name="AutoShape 2" descr="1"/>
              <p:cNvSpPr>
                <a:spLocks noChangeArrowheads="1"/>
              </p:cNvSpPr>
              <p:nvPr/>
            </p:nvSpPr>
            <p:spPr bwMode="auto">
              <a:xfrm>
                <a:off x="622300" y="1155700"/>
                <a:ext cx="6985000" cy="5308600"/>
              </a:xfrm>
              <a:prstGeom prst="flowChartAlternateProcess">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grpSp>
            <p:nvGrpSpPr>
              <p:cNvPr id="91148" name="Group 9"/>
              <p:cNvGrpSpPr>
                <a:grpSpLocks/>
              </p:cNvGrpSpPr>
              <p:nvPr/>
            </p:nvGrpSpPr>
            <p:grpSpPr bwMode="auto">
              <a:xfrm>
                <a:off x="1023938" y="5759450"/>
                <a:ext cx="1955800" cy="420688"/>
                <a:chOff x="645" y="3628"/>
                <a:chExt cx="1232" cy="265"/>
              </a:xfrm>
            </p:grpSpPr>
            <p:sp>
              <p:nvSpPr>
                <p:cNvPr id="91149" name="AutoShape 10"/>
                <p:cNvSpPr>
                  <a:spLocks noChangeArrowheads="1"/>
                </p:cNvSpPr>
                <p:nvPr/>
              </p:nvSpPr>
              <p:spPr bwMode="auto">
                <a:xfrm>
                  <a:off x="645" y="3628"/>
                  <a:ext cx="1232"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100 MICRONS</a:t>
                  </a:r>
                </a:p>
              </p:txBody>
            </p:sp>
            <p:sp>
              <p:nvSpPr>
                <p:cNvPr id="91150" name="Line 11"/>
                <p:cNvSpPr>
                  <a:spLocks noChangeShapeType="1"/>
                </p:cNvSpPr>
                <p:nvPr/>
              </p:nvSpPr>
              <p:spPr bwMode="auto">
                <a:xfrm>
                  <a:off x="838" y="3857"/>
                  <a:ext cx="878" cy="1"/>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91146" name="AutoShape 13"/>
            <p:cNvSpPr>
              <a:spLocks noChangeArrowheads="1"/>
            </p:cNvSpPr>
            <p:nvPr/>
          </p:nvSpPr>
          <p:spPr bwMode="auto">
            <a:xfrm>
              <a:off x="7867650" y="1209675"/>
              <a:ext cx="762000" cy="828675"/>
            </a:xfrm>
            <a:prstGeom prst="roundRect">
              <a:avLst>
                <a:gd name="adj" fmla="val 16667"/>
              </a:avLst>
            </a:prstGeom>
            <a:solidFill>
              <a:schemeClr val="tx2"/>
            </a:solidFill>
            <a:ln w="9525">
              <a:solidFill>
                <a:schemeClr val="tx2"/>
              </a:solidFill>
              <a:round/>
              <a:headEnd/>
              <a:tailEnd/>
            </a:ln>
          </p:spPr>
          <p:txBody>
            <a:bodyPr wrap="none" anchor="ctr"/>
            <a:lstStyle/>
            <a:p>
              <a:r>
                <a:rPr lang="en-GB" sz="2400">
                  <a:solidFill>
                    <a:srgbClr val="FFCC00"/>
                  </a:solidFill>
                </a:rPr>
                <a:t>A</a:t>
              </a:r>
              <a:r>
                <a:rPr lang="en-GB" sz="2400"/>
                <a:t> </a:t>
              </a:r>
              <a:r>
                <a:rPr lang="en-GB" sz="2400">
                  <a:solidFill>
                    <a:srgbClr val="FF6600"/>
                  </a:solidFill>
                </a:rPr>
                <a:t>C</a:t>
              </a:r>
            </a:p>
            <a:p>
              <a:r>
                <a:rPr lang="en-GB" sz="2400">
                  <a:solidFill>
                    <a:srgbClr val="0000FF"/>
                  </a:solidFill>
                </a:rPr>
                <a:t>G</a:t>
              </a:r>
              <a:r>
                <a:rPr lang="en-GB" sz="2400"/>
                <a:t> </a:t>
              </a:r>
              <a:r>
                <a:rPr lang="en-GB" sz="2400">
                  <a:solidFill>
                    <a:srgbClr val="00FF00"/>
                  </a:solidFill>
                </a:rPr>
                <a:t>T</a:t>
              </a:r>
              <a:endParaRPr lang="en-US" sz="2400">
                <a:solidFill>
                  <a:srgbClr val="00FF00"/>
                </a:solidFill>
              </a:endParaRPr>
            </a:p>
          </p:txBody>
        </p:sp>
      </p:grpSp>
      <p:sp>
        <p:nvSpPr>
          <p:cNvPr id="91138" name="Title 1"/>
          <p:cNvSpPr>
            <a:spLocks noGrp="1"/>
          </p:cNvSpPr>
          <p:nvPr>
            <p:ph type="title"/>
          </p:nvPr>
        </p:nvSpPr>
        <p:spPr>
          <a:xfrm>
            <a:off x="552588" y="70008"/>
            <a:ext cx="8407657" cy="782638"/>
          </a:xfrm>
        </p:spPr>
        <p:txBody>
          <a:bodyPr/>
          <a:lstStyle/>
          <a:p>
            <a:pPr eaLnBrk="1" hangingPunct="1"/>
            <a:r>
              <a:rPr lang="en-GB" dirty="0" smtClean="0">
                <a:latin typeface="Georgia" charset="0"/>
              </a:rPr>
              <a:t>Raw NGS Data</a:t>
            </a:r>
            <a:endParaRPr lang="en-GB" dirty="0">
              <a:latin typeface="Georgia" charset="0"/>
            </a:endParaRPr>
          </a:p>
        </p:txBody>
      </p:sp>
      <p:grpSp>
        <p:nvGrpSpPr>
          <p:cNvPr id="5" name="Group 16"/>
          <p:cNvGrpSpPr>
            <a:grpSpLocks/>
          </p:cNvGrpSpPr>
          <p:nvPr/>
        </p:nvGrpSpPr>
        <p:grpSpPr bwMode="auto">
          <a:xfrm>
            <a:off x="4989200" y="2652232"/>
            <a:ext cx="3733800" cy="3124200"/>
            <a:chOff x="5029200" y="2918850"/>
            <a:chExt cx="3733800" cy="3124200"/>
          </a:xfrm>
        </p:grpSpPr>
        <p:sp>
          <p:nvSpPr>
            <p:cNvPr id="91140" name="AutoShape 3" descr="1"/>
            <p:cNvSpPr>
              <a:spLocks noChangeArrowheads="1"/>
            </p:cNvSpPr>
            <p:nvPr/>
          </p:nvSpPr>
          <p:spPr bwMode="auto">
            <a:xfrm>
              <a:off x="5029200" y="2918850"/>
              <a:ext cx="3733800" cy="3124200"/>
            </a:xfrm>
            <a:prstGeom prst="flowChartAlternateProcess">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GB"/>
            </a:p>
          </p:txBody>
        </p:sp>
        <p:sp>
          <p:nvSpPr>
            <p:cNvPr id="91141" name="AutoShape 5"/>
            <p:cNvSpPr>
              <a:spLocks noChangeArrowheads="1"/>
            </p:cNvSpPr>
            <p:nvPr/>
          </p:nvSpPr>
          <p:spPr bwMode="auto">
            <a:xfrm>
              <a:off x="6075363" y="4072963"/>
              <a:ext cx="1150937" cy="941387"/>
            </a:xfrm>
            <a:prstGeom prst="flowChartAlternateProcess">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nvGrpSpPr>
            <p:cNvPr id="91142" name="Group 6"/>
            <p:cNvGrpSpPr>
              <a:grpSpLocks/>
            </p:cNvGrpSpPr>
            <p:nvPr/>
          </p:nvGrpSpPr>
          <p:grpSpPr bwMode="auto">
            <a:xfrm>
              <a:off x="5670550" y="5147700"/>
              <a:ext cx="1906588" cy="420688"/>
              <a:chOff x="3572" y="3108"/>
              <a:chExt cx="1201" cy="265"/>
            </a:xfrm>
          </p:grpSpPr>
          <p:sp>
            <p:nvSpPr>
              <p:cNvPr id="91143" name="AutoShape 7"/>
              <p:cNvSpPr>
                <a:spLocks noChangeArrowheads="1"/>
              </p:cNvSpPr>
              <p:nvPr/>
            </p:nvSpPr>
            <p:spPr bwMode="auto">
              <a:xfrm>
                <a:off x="3572" y="3108"/>
                <a:ext cx="1201" cy="265"/>
              </a:xfrm>
              <a:prstGeom prst="flowChartAlternateProcess">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t>20 MICRONS</a:t>
                </a:r>
              </a:p>
            </p:txBody>
          </p:sp>
          <p:sp>
            <p:nvSpPr>
              <p:cNvPr id="91144" name="Line 8"/>
              <p:cNvSpPr>
                <a:spLocks noChangeShapeType="1"/>
              </p:cNvSpPr>
              <p:nvPr/>
            </p:nvSpPr>
            <p:spPr bwMode="auto">
              <a:xfrm>
                <a:off x="3869" y="3335"/>
                <a:ext cx="668"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2" name="Rectangle 1"/>
          <p:cNvSpPr/>
          <p:nvPr/>
        </p:nvSpPr>
        <p:spPr>
          <a:xfrm>
            <a:off x="552588" y="852646"/>
            <a:ext cx="8407657" cy="369332"/>
          </a:xfrm>
          <a:prstGeom prst="rect">
            <a:avLst/>
          </a:prstGeom>
        </p:spPr>
        <p:txBody>
          <a:bodyPr wrap="square">
            <a:spAutoFit/>
          </a:bodyPr>
          <a:lstStyle/>
          <a:p>
            <a:pPr algn="ctr"/>
            <a:r>
              <a:rPr lang="en-GB" dirty="0" err="1" smtClean="0">
                <a:latin typeface="Georgia" charset="0"/>
              </a:rPr>
              <a:t>Illumina</a:t>
            </a:r>
            <a:r>
              <a:rPr lang="en-GB" dirty="0" smtClean="0">
                <a:latin typeface="Georgia" charset="0"/>
              </a:rPr>
              <a:t> image data: zoomed in to reveal individual clusters</a:t>
            </a:r>
            <a:endParaRPr lang="en-US" dirty="0"/>
          </a:p>
        </p:txBody>
      </p:sp>
    </p:spTree>
    <p:extLst>
      <p:ext uri="{BB962C8B-B14F-4D97-AF65-F5344CB8AC3E}">
        <p14:creationId xmlns:p14="http://schemas.microsoft.com/office/powerpoint/2010/main" val="41337514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2" name="Rectangle 5">
            <a:hlinkClick r:id="" action="ppaction://noaction"/>
          </p:cNvPr>
          <p:cNvSpPr>
            <a:spLocks noChangeArrowheads="1"/>
          </p:cNvSpPr>
          <p:nvPr/>
        </p:nvSpPr>
        <p:spPr bwMode="auto">
          <a:xfrm>
            <a:off x="1465263" y="4005177"/>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3">
            <a:hlinkClick r:id="rId3" action="ppaction://hlinksldjump"/>
          </p:cNvPr>
          <p:cNvSpPr>
            <a:spLocks noChangeArrowheads="1"/>
          </p:cNvSpPr>
          <p:nvPr/>
        </p:nvSpPr>
        <p:spPr bwMode="auto">
          <a:xfrm>
            <a:off x="1458914" y="1720872"/>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Overview</a:t>
            </a:r>
            <a:endParaRPr lang="en-GB" sz="2800" b="1" dirty="0">
              <a:solidFill>
                <a:schemeClr val="bg1"/>
              </a:solidFill>
            </a:endParaRPr>
          </a:p>
        </p:txBody>
      </p:sp>
      <p:sp>
        <p:nvSpPr>
          <p:cNvPr id="7" name="Rectangle 6">
            <a:hlinkClick r:id="" action="ppaction://noaction"/>
          </p:cNvPr>
          <p:cNvSpPr>
            <a:spLocks noChangeArrowheads="1"/>
          </p:cNvSpPr>
          <p:nvPr/>
        </p:nvSpPr>
        <p:spPr bwMode="auto">
          <a:xfrm>
            <a:off x="1465263" y="251725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Tree>
    <p:extLst>
      <p:ext uri="{BB962C8B-B14F-4D97-AF65-F5344CB8AC3E}">
        <p14:creationId xmlns:p14="http://schemas.microsoft.com/office/powerpoint/2010/main" val="22845790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3573645"/>
            <a:ext cx="5880100" cy="1054100"/>
            <a:chOff x="440" y="2000"/>
            <a:chExt cx="3704" cy="664"/>
          </a:xfrm>
        </p:grpSpPr>
        <p:sp>
          <p:nvSpPr>
            <p:cNvPr id="4" name="Text Box 3"/>
            <p:cNvSpPr txBox="1">
              <a:spLocks noChangeArrowheads="1"/>
            </p:cNvSpPr>
            <p:nvPr/>
          </p:nvSpPr>
          <p:spPr bwMode="auto">
            <a:xfrm>
              <a:off x="2274" y="2376"/>
              <a:ext cx="1870" cy="288"/>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 T T T T T 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cxnSp>
          <p:nvCxnSpPr>
            <p:cNvPr id="92226" name="AutoShape 4"/>
            <p:cNvCxnSpPr>
              <a:cxnSpLocks noChangeShapeType="1"/>
            </p:cNvCxnSpPr>
            <p:nvPr/>
          </p:nvCxnSpPr>
          <p:spPr bwMode="auto">
            <a:xfrm rot="16200000" flipH="1">
              <a:off x="1235" y="1205"/>
              <a:ext cx="304" cy="1894"/>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cxnSp>
        <p:nvCxnSpPr>
          <p:cNvPr id="6" name="AutoShape 5"/>
          <p:cNvCxnSpPr>
            <a:cxnSpLocks noChangeShapeType="1"/>
          </p:cNvCxnSpPr>
          <p:nvPr/>
        </p:nvCxnSpPr>
        <p:spPr bwMode="auto">
          <a:xfrm rot="5400000" flipH="1" flipV="1">
            <a:off x="1871663" y="812982"/>
            <a:ext cx="482600" cy="30067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3" name="Group 7"/>
          <p:cNvGrpSpPr>
            <a:grpSpLocks/>
          </p:cNvGrpSpPr>
          <p:nvPr/>
        </p:nvGrpSpPr>
        <p:grpSpPr bwMode="auto">
          <a:xfrm>
            <a:off x="171450" y="2557645"/>
            <a:ext cx="973138" cy="930275"/>
            <a:chOff x="316" y="625"/>
            <a:chExt cx="874" cy="754"/>
          </a:xfrm>
        </p:grpSpPr>
        <p:grpSp>
          <p:nvGrpSpPr>
            <p:cNvPr id="92220" name="Group 8"/>
            <p:cNvGrpSpPr>
              <a:grpSpLocks/>
            </p:cNvGrpSpPr>
            <p:nvPr/>
          </p:nvGrpSpPr>
          <p:grpSpPr bwMode="auto">
            <a:xfrm>
              <a:off x="316" y="625"/>
              <a:ext cx="874" cy="754"/>
              <a:chOff x="316" y="625"/>
              <a:chExt cx="874" cy="754"/>
            </a:xfrm>
          </p:grpSpPr>
          <p:graphicFrame>
            <p:nvGraphicFramePr>
              <p:cNvPr id="92223" name="Object 9"/>
              <p:cNvGraphicFramePr>
                <a:graphicFrameLocks noChangeAspect="1"/>
              </p:cNvGraphicFramePr>
              <p:nvPr/>
            </p:nvGraphicFramePr>
            <p:xfrm>
              <a:off x="355" y="664"/>
              <a:ext cx="835" cy="715"/>
            </p:xfrm>
            <a:graphic>
              <a:graphicData uri="http://schemas.openxmlformats.org/presentationml/2006/ole">
                <mc:AlternateContent xmlns:mc="http://schemas.openxmlformats.org/markup-compatibility/2006">
                  <mc:Choice xmlns:v="urn:schemas-microsoft-com:vml" Requires="v">
                    <p:oleObj spid="_x0000_s12509" name="Photo Editor Photo" r:id="rId3" imgW="1325995" imgH="1135478" progId="MSPhotoEd.3">
                      <p:embed/>
                    </p:oleObj>
                  </mc:Choice>
                  <mc:Fallback>
                    <p:oleObj name="Photo Editor Photo" r:id="rId3" imgW="1325995" imgH="113547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 y="664"/>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24" name="Text Box 10"/>
              <p:cNvSpPr txBox="1">
                <a:spLocks noChangeArrowheads="1"/>
              </p:cNvSpPr>
              <p:nvPr/>
            </p:nvSpPr>
            <p:spPr bwMode="auto">
              <a:xfrm>
                <a:off x="316" y="62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1</a:t>
                </a:r>
              </a:p>
            </p:txBody>
          </p:sp>
        </p:grpSp>
        <p:sp>
          <p:nvSpPr>
            <p:cNvPr id="92221" name="Oval 11"/>
            <p:cNvSpPr>
              <a:spLocks noChangeArrowheads="1"/>
            </p:cNvSpPr>
            <p:nvPr/>
          </p:nvSpPr>
          <p:spPr bwMode="auto">
            <a:xfrm>
              <a:off x="532" y="759"/>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22" name="Oval 12"/>
            <p:cNvSpPr>
              <a:spLocks noChangeArrowheads="1"/>
            </p:cNvSpPr>
            <p:nvPr/>
          </p:nvSpPr>
          <p:spPr bwMode="auto">
            <a:xfrm>
              <a:off x="810"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7" name="Group 13"/>
          <p:cNvGrpSpPr>
            <a:grpSpLocks/>
          </p:cNvGrpSpPr>
          <p:nvPr/>
        </p:nvGrpSpPr>
        <p:grpSpPr bwMode="auto">
          <a:xfrm>
            <a:off x="1131888" y="2559232"/>
            <a:ext cx="979487" cy="930275"/>
            <a:chOff x="1178" y="626"/>
            <a:chExt cx="880" cy="754"/>
          </a:xfrm>
        </p:grpSpPr>
        <p:grpSp>
          <p:nvGrpSpPr>
            <p:cNvPr id="92215" name="Group 14"/>
            <p:cNvGrpSpPr>
              <a:grpSpLocks/>
            </p:cNvGrpSpPr>
            <p:nvPr/>
          </p:nvGrpSpPr>
          <p:grpSpPr bwMode="auto">
            <a:xfrm>
              <a:off x="1178" y="626"/>
              <a:ext cx="880" cy="754"/>
              <a:chOff x="1178" y="626"/>
              <a:chExt cx="880" cy="754"/>
            </a:xfrm>
          </p:grpSpPr>
          <p:graphicFrame>
            <p:nvGraphicFramePr>
              <p:cNvPr id="92218" name="Object 15"/>
              <p:cNvGraphicFramePr>
                <a:graphicFrameLocks noChangeAspect="1"/>
              </p:cNvGraphicFramePr>
              <p:nvPr/>
            </p:nvGraphicFramePr>
            <p:xfrm>
              <a:off x="1223" y="665"/>
              <a:ext cx="835" cy="715"/>
            </p:xfrm>
            <a:graphic>
              <a:graphicData uri="http://schemas.openxmlformats.org/presentationml/2006/ole">
                <mc:AlternateContent xmlns:mc="http://schemas.openxmlformats.org/markup-compatibility/2006">
                  <mc:Choice xmlns:v="urn:schemas-microsoft-com:vml" Requires="v">
                    <p:oleObj spid="_x0000_s12510" name="Photo Editor Photo" r:id="rId5" imgW="1325995" imgH="1135478" progId="MSPhotoEd.3">
                      <p:embed/>
                    </p:oleObj>
                  </mc:Choice>
                  <mc:Fallback>
                    <p:oleObj name="Photo Editor Photo" r:id="rId5" imgW="1325995" imgH="11354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 y="665"/>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9" name="Text Box 16"/>
              <p:cNvSpPr txBox="1">
                <a:spLocks noChangeArrowheads="1"/>
              </p:cNvSpPr>
              <p:nvPr/>
            </p:nvSpPr>
            <p:spPr bwMode="auto">
              <a:xfrm>
                <a:off x="1178" y="626"/>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2</a:t>
                </a:r>
              </a:p>
            </p:txBody>
          </p:sp>
        </p:grpSp>
        <p:sp>
          <p:nvSpPr>
            <p:cNvPr id="92216" name="Oval 17"/>
            <p:cNvSpPr>
              <a:spLocks noChangeArrowheads="1"/>
            </p:cNvSpPr>
            <p:nvPr/>
          </p:nvSpPr>
          <p:spPr bwMode="auto">
            <a:xfrm>
              <a:off x="1379" y="76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7" name="Oval 18"/>
            <p:cNvSpPr>
              <a:spLocks noChangeArrowheads="1"/>
            </p:cNvSpPr>
            <p:nvPr/>
          </p:nvSpPr>
          <p:spPr bwMode="auto">
            <a:xfrm>
              <a:off x="1678" y="10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 name="Group 19"/>
          <p:cNvGrpSpPr>
            <a:grpSpLocks/>
          </p:cNvGrpSpPr>
          <p:nvPr/>
        </p:nvGrpSpPr>
        <p:grpSpPr bwMode="auto">
          <a:xfrm>
            <a:off x="2106613" y="2578282"/>
            <a:ext cx="969962" cy="909638"/>
            <a:chOff x="1327" y="1709"/>
            <a:chExt cx="611" cy="573"/>
          </a:xfrm>
        </p:grpSpPr>
        <p:grpSp>
          <p:nvGrpSpPr>
            <p:cNvPr id="92209" name="Group 20"/>
            <p:cNvGrpSpPr>
              <a:grpSpLocks/>
            </p:cNvGrpSpPr>
            <p:nvPr/>
          </p:nvGrpSpPr>
          <p:grpSpPr bwMode="auto">
            <a:xfrm>
              <a:off x="1327" y="1709"/>
              <a:ext cx="611" cy="573"/>
              <a:chOff x="2054" y="634"/>
              <a:chExt cx="871" cy="738"/>
            </a:xfrm>
          </p:grpSpPr>
          <p:graphicFrame>
            <p:nvGraphicFramePr>
              <p:cNvPr id="92213" name="Object 21"/>
              <p:cNvGraphicFramePr>
                <a:graphicFrameLocks noChangeAspect="1"/>
              </p:cNvGraphicFramePr>
              <p:nvPr/>
            </p:nvGraphicFramePr>
            <p:xfrm>
              <a:off x="2090" y="657"/>
              <a:ext cx="835" cy="715"/>
            </p:xfrm>
            <a:graphic>
              <a:graphicData uri="http://schemas.openxmlformats.org/presentationml/2006/ole">
                <mc:AlternateContent xmlns:mc="http://schemas.openxmlformats.org/markup-compatibility/2006">
                  <mc:Choice xmlns:v="urn:schemas-microsoft-com:vml" Requires="v">
                    <p:oleObj spid="_x0000_s12511" name="Photo Editor Photo" r:id="rId7" imgW="1325995" imgH="1135478" progId="MSPhotoEd.3">
                      <p:embed/>
                    </p:oleObj>
                  </mc:Choice>
                  <mc:Fallback>
                    <p:oleObj name="Photo Editor Photo" r:id="rId7" imgW="1325995" imgH="113547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14" name="Text Box 22"/>
              <p:cNvSpPr txBox="1">
                <a:spLocks noChangeArrowheads="1"/>
              </p:cNvSpPr>
              <p:nvPr/>
            </p:nvSpPr>
            <p:spPr bwMode="auto">
              <a:xfrm>
                <a:off x="2054" y="63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3</a:t>
                </a:r>
              </a:p>
            </p:txBody>
          </p:sp>
        </p:grpSp>
        <p:grpSp>
          <p:nvGrpSpPr>
            <p:cNvPr id="92210" name="Group 23"/>
            <p:cNvGrpSpPr>
              <a:grpSpLocks/>
            </p:cNvGrpSpPr>
            <p:nvPr/>
          </p:nvGrpSpPr>
          <p:grpSpPr bwMode="auto">
            <a:xfrm>
              <a:off x="1477" y="1789"/>
              <a:ext cx="302" cy="373"/>
              <a:chOff x="2548" y="580"/>
              <a:chExt cx="531" cy="595"/>
            </a:xfrm>
          </p:grpSpPr>
          <p:sp>
            <p:nvSpPr>
              <p:cNvPr id="92211" name="Oval 24"/>
              <p:cNvSpPr>
                <a:spLocks noChangeArrowheads="1"/>
              </p:cNvSpPr>
              <p:nvPr/>
            </p:nvSpPr>
            <p:spPr bwMode="auto">
              <a:xfrm>
                <a:off x="2548" y="580"/>
                <a:ext cx="197" cy="198"/>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12" name="Oval 25"/>
              <p:cNvSpPr>
                <a:spLocks noChangeArrowheads="1"/>
              </p:cNvSpPr>
              <p:nvPr/>
            </p:nvSpPr>
            <p:spPr bwMode="auto">
              <a:xfrm>
                <a:off x="2882" y="976"/>
                <a:ext cx="197" cy="199"/>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12" name="Group 26"/>
          <p:cNvGrpSpPr>
            <a:grpSpLocks/>
          </p:cNvGrpSpPr>
          <p:nvPr/>
        </p:nvGrpSpPr>
        <p:grpSpPr bwMode="auto">
          <a:xfrm>
            <a:off x="3074988" y="2563995"/>
            <a:ext cx="5853112" cy="933450"/>
            <a:chOff x="1937" y="1700"/>
            <a:chExt cx="3687" cy="588"/>
          </a:xfrm>
        </p:grpSpPr>
        <p:grpSp>
          <p:nvGrpSpPr>
            <p:cNvPr id="92172" name="Group 27"/>
            <p:cNvGrpSpPr>
              <a:grpSpLocks/>
            </p:cNvGrpSpPr>
            <p:nvPr/>
          </p:nvGrpSpPr>
          <p:grpSpPr bwMode="auto">
            <a:xfrm>
              <a:off x="3784" y="1707"/>
              <a:ext cx="621" cy="577"/>
              <a:chOff x="334" y="2126"/>
              <a:chExt cx="886" cy="743"/>
            </a:xfrm>
          </p:grpSpPr>
          <p:grpSp>
            <p:nvGrpSpPr>
              <p:cNvPr id="92203" name="Group 28"/>
              <p:cNvGrpSpPr>
                <a:grpSpLocks/>
              </p:cNvGrpSpPr>
              <p:nvPr/>
            </p:nvGrpSpPr>
            <p:grpSpPr bwMode="auto">
              <a:xfrm>
                <a:off x="334" y="2126"/>
                <a:ext cx="886" cy="743"/>
                <a:chOff x="1173" y="1438"/>
                <a:chExt cx="886" cy="743"/>
              </a:xfrm>
            </p:grpSpPr>
            <p:graphicFrame>
              <p:nvGraphicFramePr>
                <p:cNvPr id="92207" name="Object 29"/>
                <p:cNvGraphicFramePr>
                  <a:graphicFrameLocks noChangeAspect="1"/>
                </p:cNvGraphicFramePr>
                <p:nvPr/>
              </p:nvGraphicFramePr>
              <p:xfrm>
                <a:off x="1224" y="1466"/>
                <a:ext cx="835" cy="715"/>
              </p:xfrm>
              <a:graphic>
                <a:graphicData uri="http://schemas.openxmlformats.org/presentationml/2006/ole">
                  <mc:AlternateContent xmlns:mc="http://schemas.openxmlformats.org/markup-compatibility/2006">
                    <mc:Choice xmlns:v="urn:schemas-microsoft-com:vml" Requires="v">
                      <p:oleObj spid="_x0000_s12512" name="Photo Editor Photo" r:id="rId9" imgW="1325995" imgH="1135478" progId="MSPhotoEd.3">
                        <p:embed/>
                      </p:oleObj>
                    </mc:Choice>
                    <mc:Fallback>
                      <p:oleObj name="Photo Editor Photo" r:id="rId9" imgW="1325995" imgH="113547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4" y="1466"/>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8" name="Text Box 30"/>
                <p:cNvSpPr txBox="1">
                  <a:spLocks noChangeArrowheads="1"/>
                </p:cNvSpPr>
                <p:nvPr/>
              </p:nvSpPr>
              <p:spPr bwMode="auto">
                <a:xfrm>
                  <a:off x="1173" y="1438"/>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7</a:t>
                  </a:r>
                </a:p>
              </p:txBody>
            </p:sp>
          </p:grpSp>
          <p:grpSp>
            <p:nvGrpSpPr>
              <p:cNvPr id="92204" name="Group 31"/>
              <p:cNvGrpSpPr>
                <a:grpSpLocks/>
              </p:cNvGrpSpPr>
              <p:nvPr/>
            </p:nvGrpSpPr>
            <p:grpSpPr bwMode="auto">
              <a:xfrm>
                <a:off x="542" y="2240"/>
                <a:ext cx="460" cy="467"/>
                <a:chOff x="542" y="2240"/>
                <a:chExt cx="460" cy="467"/>
              </a:xfrm>
            </p:grpSpPr>
            <p:sp>
              <p:nvSpPr>
                <p:cNvPr id="92205" name="Oval 32"/>
                <p:cNvSpPr>
                  <a:spLocks noChangeArrowheads="1"/>
                </p:cNvSpPr>
                <p:nvPr/>
              </p:nvSpPr>
              <p:spPr bwMode="auto">
                <a:xfrm>
                  <a:off x="542" y="22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6" name="Oval 33"/>
                <p:cNvSpPr>
                  <a:spLocks noChangeArrowheads="1"/>
                </p:cNvSpPr>
                <p:nvPr/>
              </p:nvSpPr>
              <p:spPr bwMode="auto">
                <a:xfrm>
                  <a:off x="842" y="25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grpSp>
          <p:nvGrpSpPr>
            <p:cNvPr id="92173" name="Group 34"/>
            <p:cNvGrpSpPr>
              <a:grpSpLocks/>
            </p:cNvGrpSpPr>
            <p:nvPr/>
          </p:nvGrpSpPr>
          <p:grpSpPr bwMode="auto">
            <a:xfrm>
              <a:off x="4400" y="1701"/>
              <a:ext cx="615" cy="583"/>
              <a:chOff x="2056" y="1424"/>
              <a:chExt cx="877" cy="751"/>
            </a:xfrm>
          </p:grpSpPr>
          <p:grpSp>
            <p:nvGrpSpPr>
              <p:cNvPr id="92198" name="Group 35"/>
              <p:cNvGrpSpPr>
                <a:grpSpLocks/>
              </p:cNvGrpSpPr>
              <p:nvPr/>
            </p:nvGrpSpPr>
            <p:grpSpPr bwMode="auto">
              <a:xfrm>
                <a:off x="2056" y="1424"/>
                <a:ext cx="877" cy="751"/>
                <a:chOff x="2056" y="1424"/>
                <a:chExt cx="877" cy="751"/>
              </a:xfrm>
            </p:grpSpPr>
            <p:graphicFrame>
              <p:nvGraphicFramePr>
                <p:cNvPr id="92201" name="Object 36"/>
                <p:cNvGraphicFramePr>
                  <a:graphicFrameLocks noChangeAspect="1"/>
                </p:cNvGraphicFramePr>
                <p:nvPr/>
              </p:nvGraphicFramePr>
              <p:xfrm>
                <a:off x="2098" y="1460"/>
                <a:ext cx="835" cy="715"/>
              </p:xfrm>
              <a:graphic>
                <a:graphicData uri="http://schemas.openxmlformats.org/presentationml/2006/ole">
                  <mc:AlternateContent xmlns:mc="http://schemas.openxmlformats.org/markup-compatibility/2006">
                    <mc:Choice xmlns:v="urn:schemas-microsoft-com:vml" Requires="v">
                      <p:oleObj spid="_x0000_s12513" name="Photo Editor Photo" r:id="rId11" imgW="1325995" imgH="1135478" progId="MSPhotoEd.3">
                        <p:embed/>
                      </p:oleObj>
                    </mc:Choice>
                    <mc:Fallback>
                      <p:oleObj name="Photo Editor Photo" r:id="rId11" imgW="1325995" imgH="1135478"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8" y="146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202" name="Text Box 37"/>
                <p:cNvSpPr txBox="1">
                  <a:spLocks noChangeArrowheads="1"/>
                </p:cNvSpPr>
                <p:nvPr/>
              </p:nvSpPr>
              <p:spPr bwMode="auto">
                <a:xfrm>
                  <a:off x="2056"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8</a:t>
                  </a:r>
                </a:p>
              </p:txBody>
            </p:sp>
          </p:grpSp>
          <p:sp>
            <p:nvSpPr>
              <p:cNvPr id="92199" name="Oval 38"/>
              <p:cNvSpPr>
                <a:spLocks noChangeArrowheads="1"/>
              </p:cNvSpPr>
              <p:nvPr/>
            </p:nvSpPr>
            <p:spPr bwMode="auto">
              <a:xfrm>
                <a:off x="2286" y="155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200" name="Oval 39"/>
              <p:cNvSpPr>
                <a:spLocks noChangeArrowheads="1"/>
              </p:cNvSpPr>
              <p:nvPr/>
            </p:nvSpPr>
            <p:spPr bwMode="auto">
              <a:xfrm>
                <a:off x="2536" y="1863"/>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4" name="Group 40"/>
            <p:cNvGrpSpPr>
              <a:grpSpLocks/>
            </p:cNvGrpSpPr>
            <p:nvPr/>
          </p:nvGrpSpPr>
          <p:grpSpPr bwMode="auto">
            <a:xfrm>
              <a:off x="5009" y="1701"/>
              <a:ext cx="615" cy="583"/>
              <a:chOff x="2945" y="1424"/>
              <a:chExt cx="877" cy="750"/>
            </a:xfrm>
          </p:grpSpPr>
          <p:grpSp>
            <p:nvGrpSpPr>
              <p:cNvPr id="92193" name="Group 41"/>
              <p:cNvGrpSpPr>
                <a:grpSpLocks/>
              </p:cNvGrpSpPr>
              <p:nvPr/>
            </p:nvGrpSpPr>
            <p:grpSpPr bwMode="auto">
              <a:xfrm>
                <a:off x="2945" y="1424"/>
                <a:ext cx="877" cy="750"/>
                <a:chOff x="2945" y="1424"/>
                <a:chExt cx="877" cy="750"/>
              </a:xfrm>
            </p:grpSpPr>
            <p:graphicFrame>
              <p:nvGraphicFramePr>
                <p:cNvPr id="92196" name="Object 42"/>
                <p:cNvGraphicFramePr>
                  <a:graphicFrameLocks noChangeAspect="1"/>
                </p:cNvGraphicFramePr>
                <p:nvPr/>
              </p:nvGraphicFramePr>
              <p:xfrm>
                <a:off x="2987" y="1459"/>
                <a:ext cx="835" cy="715"/>
              </p:xfrm>
              <a:graphic>
                <a:graphicData uri="http://schemas.openxmlformats.org/presentationml/2006/ole">
                  <mc:AlternateContent xmlns:mc="http://schemas.openxmlformats.org/markup-compatibility/2006">
                    <mc:Choice xmlns:v="urn:schemas-microsoft-com:vml" Requires="v">
                      <p:oleObj spid="_x0000_s12514" name="Photo Editor Photo" r:id="rId13" imgW="1325995" imgH="1135478" progId="MSPhotoEd.3">
                        <p:embed/>
                      </p:oleObj>
                    </mc:Choice>
                    <mc:Fallback>
                      <p:oleObj name="Photo Editor Photo" r:id="rId13" imgW="1325995" imgH="1135478"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7" name="Text Box 43"/>
                <p:cNvSpPr txBox="1">
                  <a:spLocks noChangeArrowheads="1"/>
                </p:cNvSpPr>
                <p:nvPr/>
              </p:nvSpPr>
              <p:spPr bwMode="auto">
                <a:xfrm>
                  <a:off x="2945"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9</a:t>
                  </a:r>
                </a:p>
              </p:txBody>
            </p:sp>
          </p:grpSp>
          <p:sp>
            <p:nvSpPr>
              <p:cNvPr id="92194" name="Oval 44"/>
              <p:cNvSpPr>
                <a:spLocks noChangeArrowheads="1"/>
              </p:cNvSpPr>
              <p:nvPr/>
            </p:nvSpPr>
            <p:spPr bwMode="auto">
              <a:xfrm>
                <a:off x="3149" y="1558"/>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5" name="Oval 45"/>
              <p:cNvSpPr>
                <a:spLocks noChangeArrowheads="1"/>
              </p:cNvSpPr>
              <p:nvPr/>
            </p:nvSpPr>
            <p:spPr bwMode="auto">
              <a:xfrm>
                <a:off x="3434" y="1866"/>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5" name="Group 46"/>
            <p:cNvGrpSpPr>
              <a:grpSpLocks/>
            </p:cNvGrpSpPr>
            <p:nvPr/>
          </p:nvGrpSpPr>
          <p:grpSpPr bwMode="auto">
            <a:xfrm>
              <a:off x="1937" y="1715"/>
              <a:ext cx="616" cy="573"/>
              <a:chOff x="2929" y="635"/>
              <a:chExt cx="879" cy="737"/>
            </a:xfrm>
          </p:grpSpPr>
          <p:grpSp>
            <p:nvGrpSpPr>
              <p:cNvPr id="92188" name="Group 47"/>
              <p:cNvGrpSpPr>
                <a:grpSpLocks/>
              </p:cNvGrpSpPr>
              <p:nvPr/>
            </p:nvGrpSpPr>
            <p:grpSpPr bwMode="auto">
              <a:xfrm>
                <a:off x="2929" y="635"/>
                <a:ext cx="879" cy="737"/>
                <a:chOff x="2929" y="635"/>
                <a:chExt cx="879" cy="737"/>
              </a:xfrm>
            </p:grpSpPr>
            <p:graphicFrame>
              <p:nvGraphicFramePr>
                <p:cNvPr id="92191" name="Object 48"/>
                <p:cNvGraphicFramePr>
                  <a:graphicFrameLocks noChangeAspect="1"/>
                </p:cNvGraphicFramePr>
                <p:nvPr/>
              </p:nvGraphicFramePr>
              <p:xfrm>
                <a:off x="2973" y="657"/>
                <a:ext cx="835" cy="715"/>
              </p:xfrm>
              <a:graphic>
                <a:graphicData uri="http://schemas.openxmlformats.org/presentationml/2006/ole">
                  <mc:AlternateContent xmlns:mc="http://schemas.openxmlformats.org/markup-compatibility/2006">
                    <mc:Choice xmlns:v="urn:schemas-microsoft-com:vml" Requires="v">
                      <p:oleObj spid="_x0000_s12515" name="Photo Editor Photo" r:id="rId15" imgW="1325995" imgH="1135478" progId="MSPhotoEd.3">
                        <p:embed/>
                      </p:oleObj>
                    </mc:Choice>
                    <mc:Fallback>
                      <p:oleObj name="Photo Editor Photo" r:id="rId15" imgW="1325995" imgH="1135478"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 y="657"/>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92" name="Text Box 49"/>
                <p:cNvSpPr txBox="1">
                  <a:spLocks noChangeArrowheads="1"/>
                </p:cNvSpPr>
                <p:nvPr/>
              </p:nvSpPr>
              <p:spPr bwMode="auto">
                <a:xfrm>
                  <a:off x="2929" y="635"/>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4</a:t>
                  </a:r>
                </a:p>
              </p:txBody>
            </p:sp>
          </p:grpSp>
          <p:sp>
            <p:nvSpPr>
              <p:cNvPr id="92189" name="Oval 50"/>
              <p:cNvSpPr>
                <a:spLocks noChangeArrowheads="1"/>
              </p:cNvSpPr>
              <p:nvPr/>
            </p:nvSpPr>
            <p:spPr bwMode="auto">
              <a:xfrm>
                <a:off x="3145" y="754"/>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90" name="Oval 51"/>
              <p:cNvSpPr>
                <a:spLocks noChangeArrowheads="1"/>
              </p:cNvSpPr>
              <p:nvPr/>
            </p:nvSpPr>
            <p:spPr bwMode="auto">
              <a:xfrm>
                <a:off x="3416"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6" name="Group 52"/>
            <p:cNvGrpSpPr>
              <a:grpSpLocks/>
            </p:cNvGrpSpPr>
            <p:nvPr/>
          </p:nvGrpSpPr>
          <p:grpSpPr bwMode="auto">
            <a:xfrm>
              <a:off x="2551" y="1700"/>
              <a:ext cx="614" cy="588"/>
              <a:chOff x="3819" y="616"/>
              <a:chExt cx="876" cy="756"/>
            </a:xfrm>
          </p:grpSpPr>
          <p:grpSp>
            <p:nvGrpSpPr>
              <p:cNvPr id="92183" name="Group 53"/>
              <p:cNvGrpSpPr>
                <a:grpSpLocks/>
              </p:cNvGrpSpPr>
              <p:nvPr/>
            </p:nvGrpSpPr>
            <p:grpSpPr bwMode="auto">
              <a:xfrm>
                <a:off x="3819" y="616"/>
                <a:ext cx="876" cy="756"/>
                <a:chOff x="3784" y="609"/>
                <a:chExt cx="876" cy="756"/>
              </a:xfrm>
            </p:grpSpPr>
            <p:graphicFrame>
              <p:nvGraphicFramePr>
                <p:cNvPr id="92186" name="Object 54"/>
                <p:cNvGraphicFramePr>
                  <a:graphicFrameLocks noChangeAspect="1"/>
                </p:cNvGraphicFramePr>
                <p:nvPr/>
              </p:nvGraphicFramePr>
              <p:xfrm>
                <a:off x="3825" y="650"/>
                <a:ext cx="835" cy="715"/>
              </p:xfrm>
              <a:graphic>
                <a:graphicData uri="http://schemas.openxmlformats.org/presentationml/2006/ole">
                  <mc:AlternateContent xmlns:mc="http://schemas.openxmlformats.org/markup-compatibility/2006">
                    <mc:Choice xmlns:v="urn:schemas-microsoft-com:vml" Requires="v">
                      <p:oleObj spid="_x0000_s12516" name="Photo Editor Photo" r:id="rId17" imgW="1325995" imgH="1135478" progId="MSPhotoEd.3">
                        <p:embed/>
                      </p:oleObj>
                    </mc:Choice>
                    <mc:Fallback>
                      <p:oleObj name="Photo Editor Photo" r:id="rId17" imgW="1325995" imgH="1135478"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 y="650"/>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7" name="Text Box 55"/>
                <p:cNvSpPr txBox="1">
                  <a:spLocks noChangeArrowheads="1"/>
                </p:cNvSpPr>
                <p:nvPr/>
              </p:nvSpPr>
              <p:spPr bwMode="auto">
                <a:xfrm>
                  <a:off x="3784" y="609"/>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5</a:t>
                  </a:r>
                </a:p>
              </p:txBody>
            </p:sp>
          </p:grpSp>
          <p:sp>
            <p:nvSpPr>
              <p:cNvPr id="92184" name="Oval 56"/>
              <p:cNvSpPr>
                <a:spLocks noChangeArrowheads="1"/>
              </p:cNvSpPr>
              <p:nvPr/>
            </p:nvSpPr>
            <p:spPr bwMode="auto">
              <a:xfrm>
                <a:off x="4036" y="740"/>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5" name="Oval 57"/>
              <p:cNvSpPr>
                <a:spLocks noChangeArrowheads="1"/>
              </p:cNvSpPr>
              <p:nvPr/>
            </p:nvSpPr>
            <p:spPr bwMode="auto">
              <a:xfrm>
                <a:off x="4300" y="104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nvGrpSpPr>
            <p:cNvPr id="92177" name="Group 58"/>
            <p:cNvGrpSpPr>
              <a:grpSpLocks/>
            </p:cNvGrpSpPr>
            <p:nvPr/>
          </p:nvGrpSpPr>
          <p:grpSpPr bwMode="auto">
            <a:xfrm>
              <a:off x="3156" y="1705"/>
              <a:ext cx="619" cy="583"/>
              <a:chOff x="284" y="1424"/>
              <a:chExt cx="883" cy="750"/>
            </a:xfrm>
          </p:grpSpPr>
          <p:grpSp>
            <p:nvGrpSpPr>
              <p:cNvPr id="92178" name="Group 59"/>
              <p:cNvGrpSpPr>
                <a:grpSpLocks/>
              </p:cNvGrpSpPr>
              <p:nvPr/>
            </p:nvGrpSpPr>
            <p:grpSpPr bwMode="auto">
              <a:xfrm>
                <a:off x="284" y="1424"/>
                <a:ext cx="883" cy="750"/>
                <a:chOff x="284" y="1424"/>
                <a:chExt cx="883" cy="750"/>
              </a:xfrm>
            </p:grpSpPr>
            <p:graphicFrame>
              <p:nvGraphicFramePr>
                <p:cNvPr id="92181" name="Object 60"/>
                <p:cNvGraphicFramePr>
                  <a:graphicFrameLocks noChangeAspect="1"/>
                </p:cNvGraphicFramePr>
                <p:nvPr/>
              </p:nvGraphicFramePr>
              <p:xfrm>
                <a:off x="332" y="1459"/>
                <a:ext cx="835" cy="715"/>
              </p:xfrm>
              <a:graphic>
                <a:graphicData uri="http://schemas.openxmlformats.org/presentationml/2006/ole">
                  <mc:AlternateContent xmlns:mc="http://schemas.openxmlformats.org/markup-compatibility/2006">
                    <mc:Choice xmlns:v="urn:schemas-microsoft-com:vml" Requires="v">
                      <p:oleObj spid="_x0000_s12517" name="Photo Editor Photo" r:id="rId19" imgW="1325995" imgH="1135478" progId="MSPhotoEd.3">
                        <p:embed/>
                      </p:oleObj>
                    </mc:Choice>
                    <mc:Fallback>
                      <p:oleObj name="Photo Editor Photo" r:id="rId19" imgW="1325995" imgH="1135478"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 y="1459"/>
                              <a:ext cx="835" cy="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82" name="Text Box 61"/>
                <p:cNvSpPr txBox="1">
                  <a:spLocks noChangeArrowheads="1"/>
                </p:cNvSpPr>
                <p:nvPr/>
              </p:nvSpPr>
              <p:spPr bwMode="auto">
                <a:xfrm>
                  <a:off x="284" y="1424"/>
                  <a:ext cx="281"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1600">
                      <a:solidFill>
                        <a:srgbClr val="FFFFFF"/>
                      </a:solidFill>
                      <a:latin typeface="Verdana" charset="0"/>
                    </a:rPr>
                    <a:t>6</a:t>
                  </a:r>
                </a:p>
              </p:txBody>
            </p:sp>
          </p:grpSp>
          <p:sp>
            <p:nvSpPr>
              <p:cNvPr id="92179" name="Oval 62"/>
              <p:cNvSpPr>
                <a:spLocks noChangeArrowheads="1"/>
              </p:cNvSpPr>
              <p:nvPr/>
            </p:nvSpPr>
            <p:spPr bwMode="auto">
              <a:xfrm>
                <a:off x="509" y="1537"/>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sp>
            <p:nvSpPr>
              <p:cNvPr id="92180" name="Oval 63"/>
              <p:cNvSpPr>
                <a:spLocks noChangeArrowheads="1"/>
              </p:cNvSpPr>
              <p:nvPr/>
            </p:nvSpPr>
            <p:spPr bwMode="auto">
              <a:xfrm>
                <a:off x="773" y="1851"/>
                <a:ext cx="160" cy="160"/>
              </a:xfrm>
              <a:prstGeom prst="ellipse">
                <a:avLst/>
              </a:prstGeom>
              <a:noFill/>
              <a:ln w="28575">
                <a:solidFill>
                  <a:srgbClr val="CCEC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grpSp>
      <p:sp>
        <p:nvSpPr>
          <p:cNvPr id="64" name="Text Box 64"/>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endParaRPr lang="en-GB" sz="2400">
              <a:solidFill>
                <a:schemeClr val="folHlink"/>
              </a:solidFill>
              <a:latin typeface="Georgia" pitchFamily="18" charset="0"/>
              <a:ea typeface="+mn-ea"/>
              <a:cs typeface="+mn-cs"/>
            </a:endParaRPr>
          </a:p>
        </p:txBody>
      </p:sp>
      <p:sp>
        <p:nvSpPr>
          <p:cNvPr id="65" name="Text Box 65"/>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p>
        </p:txBody>
      </p:sp>
      <p:sp>
        <p:nvSpPr>
          <p:cNvPr id="66" name="Text Box 66"/>
          <p:cNvSpPr txBox="1">
            <a:spLocks noChangeArrowheads="1"/>
          </p:cNvSpPr>
          <p:nvPr/>
        </p:nvSpPr>
        <p:spPr bwMode="auto">
          <a:xfrm>
            <a:off x="3649663" y="1200332"/>
            <a:ext cx="3065462" cy="457200"/>
          </a:xfrm>
          <a:prstGeom prst="rect">
            <a:avLst/>
          </a:prstGeom>
          <a:solidFill>
            <a:schemeClr val="accent4">
              <a:lumMod val="50000"/>
            </a:schemeClr>
          </a:solidFill>
          <a:ln w="9525">
            <a:noFill/>
            <a:miter lim="800000"/>
            <a:headEnd/>
            <a:tailEnd/>
          </a:ln>
        </p:spPr>
        <p:txBody>
          <a:bodyPr>
            <a:spAutoFit/>
          </a:bodyPr>
          <a:lstStyle/>
          <a:p>
            <a:pPr>
              <a:defRPr/>
            </a:pPr>
            <a:r>
              <a:rPr lang="en-GB" sz="2400">
                <a:solidFill>
                  <a:srgbClr val="00FF00"/>
                </a:solidFill>
                <a:latin typeface="Georgia" pitchFamily="18" charset="0"/>
                <a:ea typeface="+mn-ea"/>
                <a:cs typeface="+mn-cs"/>
              </a:rPr>
              <a:t>T</a:t>
            </a:r>
            <a:r>
              <a:rPr lang="en-GB" sz="2400">
                <a:solidFill>
                  <a:srgbClr val="0000FF"/>
                </a:solidFill>
                <a:latin typeface="Georgia" pitchFamily="18" charset="0"/>
                <a:ea typeface="+mn-ea"/>
                <a:cs typeface="+mn-cs"/>
              </a:rPr>
              <a:t>G</a:t>
            </a:r>
            <a:r>
              <a:rPr lang="en-GB" sz="2400">
                <a:solidFill>
                  <a:srgbClr val="FF0000"/>
                </a:solidFill>
                <a:latin typeface="Georgia" pitchFamily="18" charset="0"/>
                <a:ea typeface="+mn-ea"/>
                <a:cs typeface="+mn-cs"/>
              </a:rPr>
              <a:t>C</a:t>
            </a:r>
          </a:p>
        </p:txBody>
      </p:sp>
      <p:sp>
        <p:nvSpPr>
          <p:cNvPr id="67" name="Text Box 67"/>
          <p:cNvSpPr txBox="1">
            <a:spLocks noChangeArrowheads="1"/>
          </p:cNvSpPr>
          <p:nvPr/>
        </p:nvSpPr>
        <p:spPr bwMode="auto">
          <a:xfrm>
            <a:off x="3649663" y="1200332"/>
            <a:ext cx="3124200" cy="457200"/>
          </a:xfrm>
          <a:prstGeom prst="rect">
            <a:avLst/>
          </a:prstGeom>
          <a:solidFill>
            <a:schemeClr val="accent4">
              <a:lumMod val="50000"/>
            </a:schemeClr>
          </a:solidFill>
          <a:ln w="9525">
            <a:noFill/>
            <a:miter lim="800000"/>
            <a:headEnd/>
            <a:tailEnd/>
          </a:ln>
        </p:spPr>
        <p:txBody>
          <a:bodyPr wrap="none">
            <a:spAutoFit/>
          </a:bodyPr>
          <a:lstStyle>
            <a:lvl1pPr>
              <a:defRPr sz="2000">
                <a:solidFill>
                  <a:srgbClr val="074987"/>
                </a:solidFill>
                <a:latin typeface="Georgia" charset="0"/>
                <a:ea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defRPr/>
            </a:pPr>
            <a:r>
              <a:rPr lang="en-GB" sz="2400" smtClean="0">
                <a:solidFill>
                  <a:srgbClr val="00FF00"/>
                </a:solidFill>
                <a:cs typeface="+mn-cs"/>
              </a:rPr>
              <a:t>T</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00FF00"/>
                </a:solidFill>
                <a:cs typeface="+mn-cs"/>
              </a:rPr>
              <a:t>T</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FF3300"/>
                </a:solidFill>
                <a:cs typeface="+mn-cs"/>
              </a:rPr>
              <a:t>C</a:t>
            </a:r>
            <a:r>
              <a:rPr lang="en-GB" sz="2400" smtClean="0">
                <a:cs typeface="+mn-cs"/>
              </a:rPr>
              <a:t> </a:t>
            </a:r>
            <a:r>
              <a:rPr lang="en-GB" sz="2400" smtClean="0">
                <a:solidFill>
                  <a:srgbClr val="6666FF"/>
                </a:solidFill>
                <a:cs typeface="+mn-cs"/>
              </a:rPr>
              <a:t>G</a:t>
            </a:r>
            <a:r>
              <a:rPr lang="en-GB" sz="2400" smtClean="0">
                <a:cs typeface="+mn-cs"/>
              </a:rPr>
              <a:t> </a:t>
            </a:r>
            <a:r>
              <a:rPr lang="en-GB" sz="2400" smtClean="0">
                <a:solidFill>
                  <a:srgbClr val="FFCC00"/>
                </a:solidFill>
                <a:cs typeface="+mn-cs"/>
              </a:rPr>
              <a:t>A</a:t>
            </a:r>
            <a:r>
              <a:rPr lang="en-GB" sz="2400" smtClean="0">
                <a:cs typeface="+mn-cs"/>
              </a:rPr>
              <a:t> </a:t>
            </a:r>
            <a:r>
              <a:rPr lang="en-GB" sz="2400" smtClean="0">
                <a:solidFill>
                  <a:srgbClr val="00FF00"/>
                </a:solidFill>
                <a:cs typeface="+mn-cs"/>
              </a:rPr>
              <a:t>T </a:t>
            </a:r>
            <a:r>
              <a:rPr lang="en-GB" sz="2400" smtClean="0">
                <a:solidFill>
                  <a:schemeClr val="folHlink"/>
                </a:solidFill>
                <a:cs typeface="+mn-cs"/>
              </a:rPr>
              <a:t>…</a:t>
            </a:r>
          </a:p>
        </p:txBody>
      </p:sp>
      <p:sp>
        <p:nvSpPr>
          <p:cNvPr id="92171" name="Title 67"/>
          <p:cNvSpPr>
            <a:spLocks noGrp="1"/>
          </p:cNvSpPr>
          <p:nvPr>
            <p:ph type="title" idx="4294967295"/>
          </p:nvPr>
        </p:nvSpPr>
        <p:spPr/>
        <p:txBody>
          <a:bodyPr/>
          <a:lstStyle/>
          <a:p>
            <a:r>
              <a:rPr lang="en-US" dirty="0">
                <a:latin typeface="Georgia" charset="0"/>
              </a:rPr>
              <a:t>Base </a:t>
            </a:r>
            <a:r>
              <a:rPr lang="en-US" dirty="0" smtClean="0">
                <a:latin typeface="Georgia" charset="0"/>
              </a:rPr>
              <a:t>calling from raw </a:t>
            </a:r>
            <a:r>
              <a:rPr lang="en-US" dirty="0" err="1" smtClean="0">
                <a:latin typeface="Georgia" charset="0"/>
              </a:rPr>
              <a:t>Illumina</a:t>
            </a:r>
            <a:r>
              <a:rPr lang="en-US" dirty="0" smtClean="0">
                <a:latin typeface="Georgia" charset="0"/>
              </a:rPr>
              <a:t> data</a:t>
            </a:r>
            <a:endParaRPr lang="en-GB" dirty="0">
              <a:latin typeface="Georgia" charset="0"/>
            </a:endParaRPr>
          </a:p>
        </p:txBody>
      </p:sp>
      <p:sp>
        <p:nvSpPr>
          <p:cNvPr id="68" name="Rectangle 67"/>
          <p:cNvSpPr/>
          <p:nvPr/>
        </p:nvSpPr>
        <p:spPr>
          <a:xfrm>
            <a:off x="368594" y="4852938"/>
            <a:ext cx="8407657" cy="1200329"/>
          </a:xfrm>
          <a:prstGeom prst="rect">
            <a:avLst/>
          </a:prstGeom>
        </p:spPr>
        <p:txBody>
          <a:bodyPr wrap="square">
            <a:spAutoFit/>
          </a:bodyPr>
          <a:lstStyle/>
          <a:p>
            <a:pPr algn="ctr"/>
            <a:r>
              <a:rPr lang="en-GB" dirty="0">
                <a:latin typeface="Georgia" charset="0"/>
              </a:rPr>
              <a:t>B</a:t>
            </a:r>
            <a:r>
              <a:rPr lang="en-GB" dirty="0" smtClean="0">
                <a:latin typeface="Georgia" charset="0"/>
              </a:rPr>
              <a:t>ase calling is now done in real-time (</a:t>
            </a:r>
            <a:r>
              <a:rPr lang="en-GB" dirty="0" err="1" smtClean="0">
                <a:latin typeface="Georgia" charset="0"/>
              </a:rPr>
              <a:t>Illumina</a:t>
            </a:r>
            <a:r>
              <a:rPr lang="en-GB" dirty="0" smtClean="0">
                <a:latin typeface="Georgia" charset="0"/>
              </a:rPr>
              <a:t> RTA) and raw images are typically discarded once calling is complete. </a:t>
            </a:r>
            <a:r>
              <a:rPr lang="en-GB" dirty="0" err="1" smtClean="0">
                <a:latin typeface="Georgia" charset="0"/>
              </a:rPr>
              <a:t>Illumina</a:t>
            </a:r>
            <a:r>
              <a:rPr lang="en-GB" dirty="0" smtClean="0">
                <a:latin typeface="Georgia" charset="0"/>
              </a:rPr>
              <a:t> RTA output includes a sequence of bases for each read, along with quality scores for each base. It can be exported to FASTQ or converted directly to unaligned BAM.</a:t>
            </a:r>
            <a:endParaRPr lang="en-US" dirty="0"/>
          </a:p>
        </p:txBody>
      </p:sp>
    </p:spTree>
    <p:extLst>
      <p:ext uri="{BB962C8B-B14F-4D97-AF65-F5344CB8AC3E}">
        <p14:creationId xmlns:p14="http://schemas.microsoft.com/office/powerpoint/2010/main" val="7123675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1" name="Title 67"/>
          <p:cNvSpPr>
            <a:spLocks noGrp="1"/>
          </p:cNvSpPr>
          <p:nvPr>
            <p:ph type="title" idx="4294967295"/>
          </p:nvPr>
        </p:nvSpPr>
        <p:spPr/>
        <p:txBody>
          <a:bodyPr/>
          <a:lstStyle/>
          <a:p>
            <a:r>
              <a:rPr lang="en-US" dirty="0" smtClean="0">
                <a:latin typeface="Georgia" charset="0"/>
              </a:rPr>
              <a:t>Raw </a:t>
            </a:r>
            <a:r>
              <a:rPr lang="en-US" dirty="0" err="1" smtClean="0">
                <a:latin typeface="Georgia" charset="0"/>
              </a:rPr>
              <a:t>PacBio</a:t>
            </a:r>
            <a:r>
              <a:rPr lang="en-US" dirty="0" smtClean="0">
                <a:latin typeface="Georgia" charset="0"/>
              </a:rPr>
              <a:t> data</a:t>
            </a:r>
            <a:endParaRPr lang="en-GB" dirty="0">
              <a:latin typeface="Georgia" charset="0"/>
            </a:endParaRPr>
          </a:p>
        </p:txBody>
      </p:sp>
      <p:pic>
        <p:nvPicPr>
          <p:cNvPr id="69" name="SlowDown3.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762000" y="3997751"/>
            <a:ext cx="7620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12"/>
          <p:cNvPicPr>
            <a:picLocks noChangeAspect="1" noChangeArrowheads="1"/>
          </p:cNvPicPr>
          <p:nvPr/>
        </p:nvPicPr>
        <p:blipFill>
          <a:blip r:embed="rId5">
            <a:extLst>
              <a:ext uri="{28A0092B-C50C-407E-A947-70E740481C1C}">
                <a14:useLocalDpi xmlns:a14="http://schemas.microsoft.com/office/drawing/2010/main" val="0"/>
              </a:ext>
            </a:extLst>
          </a:blip>
          <a:srcRect t="2202" r="455"/>
          <a:stretch>
            <a:fillRect/>
          </a:stretch>
        </p:blipFill>
        <p:spPr bwMode="auto">
          <a:xfrm>
            <a:off x="368594" y="1097472"/>
            <a:ext cx="8353425" cy="295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5141675"/>
      </p:ext>
    </p:extLst>
  </p:cSld>
  <p:clrMapOvr>
    <a:masterClrMapping/>
  </p:clrMapOvr>
  <p:transition spd="med"/>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7733116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for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GB">
                <a:latin typeface="Georgia" charset="0"/>
              </a:rPr>
              <a:t>Capillary Sample Prep</a:t>
            </a:r>
          </a:p>
        </p:txBody>
      </p:sp>
      <p:cxnSp>
        <p:nvCxnSpPr>
          <p:cNvPr id="69634" name="Straight Connector 4"/>
          <p:cNvCxnSpPr>
            <a:cxnSpLocks noChangeShapeType="1"/>
          </p:cNvCxnSpPr>
          <p:nvPr/>
        </p:nvCxnSpPr>
        <p:spPr bwMode="auto">
          <a:xfrm>
            <a:off x="1120775" y="1785636"/>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69635" name="Straight Connector 11"/>
          <p:cNvCxnSpPr>
            <a:cxnSpLocks noChangeShapeType="1"/>
          </p:cNvCxnSpPr>
          <p:nvPr/>
        </p:nvCxnSpPr>
        <p:spPr bwMode="auto">
          <a:xfrm>
            <a:off x="3413125" y="2192036"/>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6" name="Straight Connector 22"/>
          <p:cNvCxnSpPr>
            <a:cxnSpLocks noChangeShapeType="1"/>
          </p:cNvCxnSpPr>
          <p:nvPr/>
        </p:nvCxnSpPr>
        <p:spPr bwMode="auto">
          <a:xfrm>
            <a:off x="4716463" y="23698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7" name="Straight Connector 29"/>
          <p:cNvCxnSpPr>
            <a:cxnSpLocks noChangeShapeType="1"/>
          </p:cNvCxnSpPr>
          <p:nvPr/>
        </p:nvCxnSpPr>
        <p:spPr bwMode="auto">
          <a:xfrm>
            <a:off x="2009775" y="2306336"/>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9638" name="Straight Connector 45"/>
          <p:cNvCxnSpPr>
            <a:cxnSpLocks noChangeShapeType="1"/>
          </p:cNvCxnSpPr>
          <p:nvPr/>
        </p:nvCxnSpPr>
        <p:spPr bwMode="auto">
          <a:xfrm>
            <a:off x="3295650" y="2557161"/>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69639" name="TextBox 47"/>
          <p:cNvSpPr txBox="1">
            <a:spLocks noChangeArrowheads="1"/>
          </p:cNvSpPr>
          <p:nvPr/>
        </p:nvSpPr>
        <p:spPr bwMode="auto">
          <a:xfrm>
            <a:off x="6164263" y="1961849"/>
            <a:ext cx="22494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Fragment genome</a:t>
            </a:r>
          </a:p>
        </p:txBody>
      </p:sp>
      <p:sp>
        <p:nvSpPr>
          <p:cNvPr id="3082" name="TextBox 48"/>
          <p:cNvSpPr txBox="1">
            <a:spLocks noChangeArrowheads="1"/>
          </p:cNvSpPr>
          <p:nvPr/>
        </p:nvSpPr>
        <p:spPr bwMode="auto">
          <a:xfrm>
            <a:off x="6480175" y="3450924"/>
            <a:ext cx="19335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Clone into</a:t>
            </a:r>
          </a:p>
          <a:p>
            <a:pPr algn="r"/>
            <a:r>
              <a:rPr lang="en-GB"/>
              <a:t>bacterial vector</a:t>
            </a:r>
          </a:p>
        </p:txBody>
      </p:sp>
      <p:grpSp>
        <p:nvGrpSpPr>
          <p:cNvPr id="2" name="Group 14"/>
          <p:cNvGrpSpPr>
            <a:grpSpLocks/>
          </p:cNvGrpSpPr>
          <p:nvPr/>
        </p:nvGrpSpPr>
        <p:grpSpPr bwMode="auto">
          <a:xfrm>
            <a:off x="3101975" y="3235024"/>
            <a:ext cx="1079500" cy="1079500"/>
            <a:chOff x="2101850" y="3867150"/>
            <a:chExt cx="1079500" cy="1079500"/>
          </a:xfrm>
        </p:grpSpPr>
        <p:sp>
          <p:nvSpPr>
            <p:cNvPr id="6968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1" name="Arc 50"/>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2" name="Arc 51"/>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
        <p:nvSpPr>
          <p:cNvPr id="3084" name="TextBox 52"/>
          <p:cNvSpPr txBox="1">
            <a:spLocks noChangeArrowheads="1"/>
          </p:cNvSpPr>
          <p:nvPr/>
        </p:nvSpPr>
        <p:spPr bwMode="auto">
          <a:xfrm>
            <a:off x="6370638" y="5157486"/>
            <a:ext cx="20431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Grow and purify</a:t>
            </a:r>
          </a:p>
        </p:txBody>
      </p:sp>
      <p:grpSp>
        <p:nvGrpSpPr>
          <p:cNvPr id="3" name="Group 19"/>
          <p:cNvGrpSpPr>
            <a:grpSpLocks/>
          </p:cNvGrpSpPr>
          <p:nvPr/>
        </p:nvGrpSpPr>
        <p:grpSpPr bwMode="auto">
          <a:xfrm>
            <a:off x="4357688" y="5411486"/>
            <a:ext cx="292100" cy="292100"/>
            <a:chOff x="2101850" y="3867150"/>
            <a:chExt cx="1079500" cy="1079500"/>
          </a:xfrm>
        </p:grpSpPr>
        <p:sp>
          <p:nvSpPr>
            <p:cNvPr id="6968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22" name="Arc 2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23" name="Arc 2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4" name="Group 39"/>
          <p:cNvGrpSpPr>
            <a:grpSpLocks/>
          </p:cNvGrpSpPr>
          <p:nvPr/>
        </p:nvGrpSpPr>
        <p:grpSpPr bwMode="auto">
          <a:xfrm>
            <a:off x="1470025" y="2854024"/>
            <a:ext cx="719138" cy="1281112"/>
            <a:chOff x="1175857" y="3493689"/>
            <a:chExt cx="720000" cy="1281846"/>
          </a:xfrm>
        </p:grpSpPr>
        <p:sp>
          <p:nvSpPr>
            <p:cNvPr id="69679" name="Oval 49"/>
            <p:cNvSpPr>
              <a:spLocks noChangeArrowheads="1"/>
            </p:cNvSpPr>
            <p:nvPr/>
          </p:nvSpPr>
          <p:spPr bwMode="auto">
            <a:xfrm>
              <a:off x="1175857" y="4055535"/>
              <a:ext cx="720000" cy="7200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18" name="Arc 17"/>
            <p:cNvSpPr/>
            <p:nvPr/>
          </p:nvSpPr>
          <p:spPr bwMode="auto">
            <a:xfrm rot="20774102">
              <a:off x="1175857" y="4055986"/>
              <a:ext cx="720000" cy="719549"/>
            </a:xfrm>
            <a:prstGeom prst="arc">
              <a:avLst>
                <a:gd name="adj1" fmla="val 17357972"/>
                <a:gd name="adj2" fmla="val 2657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9681" name="Rectangle 23"/>
            <p:cNvSpPr>
              <a:spLocks noChangeArrowheads="1"/>
            </p:cNvSpPr>
            <p:nvPr/>
          </p:nvSpPr>
          <p:spPr bwMode="auto">
            <a:xfrm>
              <a:off x="1510860" y="4014840"/>
              <a:ext cx="61784" cy="420129"/>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pic>
          <p:nvPicPr>
            <p:cNvPr id="69682" name="Picture 16" descr="http://tbn0.google.com/images?q=tbn:zW3kU9EiGOnh9M:http://www.d70.k12.il.us/adler/images/sciss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170">
              <a:off x="1157306" y="3570444"/>
              <a:ext cx="504389" cy="350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087" name="Straight Connector 26"/>
          <p:cNvCxnSpPr>
            <a:cxnSpLocks noChangeShapeType="1"/>
          </p:cNvCxnSpPr>
          <p:nvPr/>
        </p:nvCxnSpPr>
        <p:spPr bwMode="auto">
          <a:xfrm rot="5400000">
            <a:off x="2903538" y="2949274"/>
            <a:ext cx="722312" cy="682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88" name="Straight Connector 32"/>
          <p:cNvCxnSpPr>
            <a:cxnSpLocks noChangeShapeType="1"/>
          </p:cNvCxnSpPr>
          <p:nvPr/>
        </p:nvCxnSpPr>
        <p:spPr bwMode="auto">
          <a:xfrm rot="16200000" flipH="1">
            <a:off x="3673476" y="2949273"/>
            <a:ext cx="722312" cy="68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pic>
        <p:nvPicPr>
          <p:cNvPr id="3089" name="Picture 18" descr="http://tbn0.google.com/images?q=tbn:uzoYmfsRbgU3tM:http://www.daigger.com/assets/product_images/425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416124"/>
            <a:ext cx="1166813"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1"/>
          <p:cNvGrpSpPr>
            <a:grpSpLocks/>
          </p:cNvGrpSpPr>
          <p:nvPr/>
        </p:nvGrpSpPr>
        <p:grpSpPr bwMode="auto">
          <a:xfrm>
            <a:off x="4622800" y="5528961"/>
            <a:ext cx="293688" cy="293688"/>
            <a:chOff x="2101850" y="3867150"/>
            <a:chExt cx="1079500" cy="1079500"/>
          </a:xfrm>
        </p:grpSpPr>
        <p:sp>
          <p:nvSpPr>
            <p:cNvPr id="69676"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4" name="Arc 4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5" name="Arc 4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6" name="Group 45"/>
          <p:cNvGrpSpPr>
            <a:grpSpLocks/>
          </p:cNvGrpSpPr>
          <p:nvPr/>
        </p:nvGrpSpPr>
        <p:grpSpPr bwMode="auto">
          <a:xfrm>
            <a:off x="4741863" y="5162249"/>
            <a:ext cx="292100" cy="293687"/>
            <a:chOff x="2101850" y="3867150"/>
            <a:chExt cx="1079500" cy="1079500"/>
          </a:xfrm>
        </p:grpSpPr>
        <p:sp>
          <p:nvSpPr>
            <p:cNvPr id="69673"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48" name="Arc 4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49" name="Arc 4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7" name="Group 55"/>
          <p:cNvGrpSpPr>
            <a:grpSpLocks/>
          </p:cNvGrpSpPr>
          <p:nvPr/>
        </p:nvGrpSpPr>
        <p:grpSpPr bwMode="auto">
          <a:xfrm>
            <a:off x="5243513" y="5144786"/>
            <a:ext cx="293687" cy="293688"/>
            <a:chOff x="2101850" y="3867150"/>
            <a:chExt cx="1079500" cy="1079500"/>
          </a:xfrm>
        </p:grpSpPr>
        <p:sp>
          <p:nvSpPr>
            <p:cNvPr id="69670"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8" name="Arc 57"/>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9" name="Arc 58"/>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8" name="Group 59"/>
          <p:cNvGrpSpPr>
            <a:grpSpLocks/>
          </p:cNvGrpSpPr>
          <p:nvPr/>
        </p:nvGrpSpPr>
        <p:grpSpPr bwMode="auto">
          <a:xfrm>
            <a:off x="5046663" y="5467049"/>
            <a:ext cx="292100" cy="293687"/>
            <a:chOff x="2101850" y="3867150"/>
            <a:chExt cx="1079500" cy="1079500"/>
          </a:xfrm>
        </p:grpSpPr>
        <p:sp>
          <p:nvSpPr>
            <p:cNvPr id="69667"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2" name="Arc 61"/>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3" name="Arc 62"/>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9" name="Group 63"/>
          <p:cNvGrpSpPr>
            <a:grpSpLocks/>
          </p:cNvGrpSpPr>
          <p:nvPr/>
        </p:nvGrpSpPr>
        <p:grpSpPr bwMode="auto">
          <a:xfrm>
            <a:off x="5526088" y="5382911"/>
            <a:ext cx="292100" cy="292100"/>
            <a:chOff x="2101850" y="3867150"/>
            <a:chExt cx="1079500" cy="1079500"/>
          </a:xfrm>
        </p:grpSpPr>
        <p:sp>
          <p:nvSpPr>
            <p:cNvPr id="69664"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66" name="Arc 65"/>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67" name="Arc 66"/>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grpSp>
        <p:nvGrpSpPr>
          <p:cNvPr id="10" name="Group 67"/>
          <p:cNvGrpSpPr>
            <a:grpSpLocks/>
          </p:cNvGrpSpPr>
          <p:nvPr/>
        </p:nvGrpSpPr>
        <p:grpSpPr bwMode="auto">
          <a:xfrm>
            <a:off x="4989513" y="4868561"/>
            <a:ext cx="293687" cy="293688"/>
            <a:chOff x="2101850" y="3867150"/>
            <a:chExt cx="1079500" cy="1079500"/>
          </a:xfrm>
        </p:grpSpPr>
        <p:sp>
          <p:nvSpPr>
            <p:cNvPr id="69661"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70" name="Arc 69"/>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71" name="Arc 70"/>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cxnSp>
        <p:nvCxnSpPr>
          <p:cNvPr id="3096" name="Straight Connector 72"/>
          <p:cNvCxnSpPr>
            <a:cxnSpLocks noChangeShapeType="1"/>
          </p:cNvCxnSpPr>
          <p:nvPr/>
        </p:nvCxnSpPr>
        <p:spPr bwMode="auto">
          <a:xfrm rot="10800000" flipV="1">
            <a:off x="3092450" y="4824111"/>
            <a:ext cx="1716088" cy="9255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097" name="Straight Connector 74"/>
          <p:cNvCxnSpPr>
            <a:cxnSpLocks noChangeShapeType="1"/>
          </p:cNvCxnSpPr>
          <p:nvPr/>
        </p:nvCxnSpPr>
        <p:spPr bwMode="auto">
          <a:xfrm rot="10800000">
            <a:off x="3025775" y="5895674"/>
            <a:ext cx="1614488" cy="460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76" name="Rounded Rectangle 75"/>
          <p:cNvSpPr/>
          <p:nvPr/>
        </p:nvSpPr>
        <p:spPr bwMode="auto">
          <a:xfrm>
            <a:off x="5181600" y="3536649"/>
            <a:ext cx="1219200" cy="530225"/>
          </a:xfrm>
          <a:prstGeom prst="roundRect">
            <a:avLst>
              <a:gd name="adj" fmla="val 50000"/>
            </a:avLst>
          </a:prstGeom>
          <a:solidFill>
            <a:schemeClr val="accent1"/>
          </a:solidFill>
          <a:ln w="57150"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GB">
              <a:latin typeface="Georgia" pitchFamily="18" charset="0"/>
              <a:ea typeface="+mn-ea"/>
              <a:cs typeface="+mn-cs"/>
            </a:endParaRPr>
          </a:p>
        </p:txBody>
      </p:sp>
      <p:grpSp>
        <p:nvGrpSpPr>
          <p:cNvPr id="11" name="Group 49"/>
          <p:cNvGrpSpPr>
            <a:grpSpLocks/>
          </p:cNvGrpSpPr>
          <p:nvPr/>
        </p:nvGrpSpPr>
        <p:grpSpPr bwMode="auto">
          <a:xfrm>
            <a:off x="5413375" y="3644599"/>
            <a:ext cx="292100" cy="292100"/>
            <a:chOff x="2101850" y="3867150"/>
            <a:chExt cx="1079500" cy="1079500"/>
          </a:xfrm>
        </p:grpSpPr>
        <p:sp>
          <p:nvSpPr>
            <p:cNvPr id="69658" name="Oval 49"/>
            <p:cNvSpPr>
              <a:spLocks noChangeArrowheads="1"/>
            </p:cNvSpPr>
            <p:nvPr/>
          </p:nvSpPr>
          <p:spPr bwMode="auto">
            <a:xfrm>
              <a:off x="2101850" y="3867150"/>
              <a:ext cx="1079500" cy="1079500"/>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54" name="Arc 53"/>
            <p:cNvSpPr/>
            <p:nvPr/>
          </p:nvSpPr>
          <p:spPr bwMode="auto">
            <a:xfrm rot="1538604">
              <a:off x="2101850" y="3867150"/>
              <a:ext cx="1079500" cy="107950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55" name="Arc 54"/>
            <p:cNvSpPr/>
            <p:nvPr/>
          </p:nvSpPr>
          <p:spPr bwMode="auto">
            <a:xfrm rot="18943124">
              <a:off x="2101850" y="3867150"/>
              <a:ext cx="1079500" cy="107950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grpSp>
    </p:spTree>
    <p:extLst>
      <p:ext uri="{BB962C8B-B14F-4D97-AF65-F5344CB8AC3E}">
        <p14:creationId xmlns:p14="http://schemas.microsoft.com/office/powerpoint/2010/main" val="26595011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4"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htslib.org</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err="1" smtClean="0"/>
              <a:t>Pysam</a:t>
            </a:r>
            <a:r>
              <a:rPr lang="en-US" sz="1600" dirty="0" smtClean="0"/>
              <a:t> – Python library based on </a:t>
            </a:r>
            <a:r>
              <a:rPr lang="en-US" sz="1600" dirty="0" err="1" smtClean="0"/>
              <a:t>htslib</a:t>
            </a:r>
            <a:r>
              <a:rPr lang="en-US" sz="1600" dirty="0"/>
              <a:t> </a:t>
            </a:r>
            <a:r>
              <a:rPr lang="en-US" sz="1600" dirty="0" smtClean="0"/>
              <a:t>(http://code.google.com/p/pysam/)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Samtools</a:t>
            </a:r>
            <a:r>
              <a:rPr lang="en-US" dirty="0" smtClean="0"/>
              <a:t> (</a:t>
            </a:r>
            <a:r>
              <a:rPr lang="en-US" dirty="0" err="1" smtClean="0"/>
              <a:t>samtools</a:t>
            </a:r>
            <a:r>
              <a:rPr lang="en-US" dirty="0" smtClean="0"/>
              <a:t> </a:t>
            </a:r>
            <a:r>
              <a:rPr lang="en-US" dirty="0" err="1" smtClean="0"/>
              <a:t>tview</a:t>
            </a:r>
            <a:r>
              <a:rPr lang="en-US" dirty="0" smtClean="0"/>
              <a:t>): </a:t>
            </a:r>
            <a:r>
              <a:rPr lang="en-US" dirty="0"/>
              <a:t>http://</a:t>
            </a:r>
            <a:r>
              <a:rPr lang="en-US" dirty="0" err="1"/>
              <a:t>htslib.org</a:t>
            </a:r>
            <a:r>
              <a:rPr lang="en-US" dirty="0"/>
              <a:t>/</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a:t>
            </a:r>
            <a:r>
              <a:rPr lang="en-US" dirty="0"/>
              <a:t>http://</a:t>
            </a:r>
            <a:r>
              <a:rPr lang="en-US" dirty="0" err="1"/>
              <a:t>www.sanger.ac.uk</a:t>
            </a:r>
            <a:r>
              <a:rPr lang="en-US" dirty="0"/>
              <a:t>/resources/</a:t>
            </a:r>
            <a:r>
              <a:rPr lang="en-US" dirty="0" smtClean="0"/>
              <a:t>software</a:t>
            </a:r>
            <a:r>
              <a:rPr lang="en-US" dirty="0"/>
              <a:t>/</a:t>
            </a:r>
            <a:endParaRPr lang="en-US" dirty="0" smtClean="0"/>
          </a:p>
          <a:p>
            <a:pPr lvl="1">
              <a:lnSpc>
                <a:spcPct val="90000"/>
              </a:lnSpc>
            </a:pPr>
            <a:r>
              <a:rPr lang="en-US" dirty="0" smtClean="0"/>
              <a:t>IGV: http://</a:t>
            </a:r>
            <a:r>
              <a:rPr lang="en-US" dirty="0" err="1" smtClean="0"/>
              <a:t>www.broadinstitute.org/igv</a:t>
            </a:r>
            <a:r>
              <a:rPr lang="en-US" dirty="0" smtClean="0"/>
              <a:t>/</a:t>
            </a:r>
          </a:p>
          <a:p>
            <a:pPr lvl="1">
              <a:lnSpc>
                <a:spcPct val="90000"/>
              </a:lnSpc>
            </a:pPr>
            <a:r>
              <a:rPr lang="en-US" dirty="0" smtClean="0"/>
              <a:t>Tablet: </a:t>
            </a:r>
            <a:r>
              <a:rPr lang="en-US" dirty="0" smtClean="0">
                <a:hlinkClick r:id="rId2"/>
              </a:rPr>
              <a:t>http://bioinf.scri.ac.uk/tablet/</a:t>
            </a:r>
            <a:endParaRPr lang="en-US" dirty="0" smtClean="0"/>
          </a:p>
          <a:p>
            <a:pPr lvl="1">
              <a:lnSpc>
                <a:spcPct val="90000"/>
              </a:lnSpc>
            </a:pPr>
            <a:r>
              <a:rPr lang="en-US" dirty="0" err="1" smtClean="0"/>
              <a:t>PyBamView</a:t>
            </a:r>
            <a:r>
              <a:rPr lang="en-US" dirty="0" smtClean="0"/>
              <a:t>: http</a:t>
            </a:r>
            <a:r>
              <a:rPr lang="en-US" dirty="0"/>
              <a:t>://</a:t>
            </a:r>
            <a:r>
              <a:rPr lang="en-US" dirty="0" err="1"/>
              <a:t>melissagymrek.com</a:t>
            </a:r>
            <a:r>
              <a:rPr lang="en-US" dirty="0"/>
              <a:t>/</a:t>
            </a:r>
            <a:r>
              <a:rPr lang="en-US" dirty="0" err="1"/>
              <a:t>pybamview</a:t>
            </a:r>
            <a:r>
              <a:rPr lang="en-US" dirty="0"/>
              <a:t>/</a:t>
            </a:r>
          </a:p>
          <a:p>
            <a:pPr lvl="1">
              <a:lnSpc>
                <a:spcPct val="90000"/>
              </a:lnSpc>
            </a:pPr>
            <a:endParaRPr lang="en-US" dirty="0" smtClean="0"/>
          </a:p>
        </p:txBody>
      </p:sp>
    </p:spTree>
    <p:extLst>
      <p:ext uri="{BB962C8B-B14F-4D97-AF65-F5344CB8AC3E}">
        <p14:creationId xmlns:p14="http://schemas.microsoft.com/office/powerpoint/2010/main" val="409428340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technologies (per unit cost of each)</a:t>
            </a:r>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Supported by </a:t>
            </a:r>
            <a:r>
              <a:rPr lang="en-US" dirty="0" err="1" smtClean="0"/>
              <a:t>samtools</a:t>
            </a:r>
            <a:r>
              <a:rPr lang="en-US" dirty="0" smtClean="0"/>
              <a:t> (and </a:t>
            </a:r>
            <a:r>
              <a:rPr lang="en-US" dirty="0" err="1" smtClean="0"/>
              <a:t>htslib</a:t>
            </a:r>
            <a:r>
              <a:rPr lang="en-US" dirty="0" smtClean="0"/>
              <a:t>) – </a:t>
            </a:r>
            <a:r>
              <a:rPr lang="en-US" dirty="0" err="1" smtClean="0"/>
              <a:t>htsjdk</a:t>
            </a:r>
            <a:r>
              <a:rPr lang="en-US" dirty="0" smtClean="0"/>
              <a:t> support in development</a:t>
            </a:r>
          </a:p>
        </p:txBody>
      </p:sp>
    </p:spTree>
    <p:extLst>
      <p:ext uri="{BB962C8B-B14F-4D97-AF65-F5344CB8AC3E}">
        <p14:creationId xmlns:p14="http://schemas.microsoft.com/office/powerpoint/2010/main" val="33615690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30.09.16</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35</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and compression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Text formats (VCF, SAM, FASTQ) can be </a:t>
            </a:r>
            <a:r>
              <a:rPr lang="en-US" dirty="0" smtClean="0"/>
              <a:t>block compressed</a:t>
            </a:r>
            <a:endParaRPr lang="en-US" dirty="0"/>
          </a:p>
          <a:p>
            <a:pPr lvl="1"/>
            <a:r>
              <a:rPr lang="en-US" dirty="0" smtClean="0"/>
              <a:t>Using `</a:t>
            </a:r>
            <a:r>
              <a:rPr lang="en-US" dirty="0" err="1" smtClean="0"/>
              <a:t>bgzip</a:t>
            </a:r>
            <a:r>
              <a:rPr lang="en-US" dirty="0"/>
              <a:t>`</a:t>
            </a:r>
            <a:r>
              <a:rPr lang="en-US" dirty="0" smtClean="0"/>
              <a:t> or built-in capability of other software (e.g. `</a:t>
            </a:r>
            <a:r>
              <a:rPr lang="en-US" dirty="0" err="1" smtClean="0"/>
              <a:t>samtools</a:t>
            </a:r>
            <a:r>
              <a:rPr lang="en-US" dirty="0"/>
              <a:t>`</a:t>
            </a:r>
            <a:r>
              <a:rPr lang="en-US" dirty="0" smtClean="0"/>
              <a:t>)</a:t>
            </a:r>
          </a:p>
          <a:p>
            <a:endParaRPr lang="en-US" dirty="0" smtClean="0"/>
          </a:p>
          <a:p>
            <a:r>
              <a:rPr lang="en-US" dirty="0" smtClean="0"/>
              <a:t>Sorted, </a:t>
            </a:r>
            <a:r>
              <a:rPr lang="en-US" dirty="0" err="1" smtClean="0"/>
              <a:t>bgzip</a:t>
            </a:r>
            <a:r>
              <a:rPr lang="en-US" dirty="0" smtClean="0"/>
              <a:t>-compressed </a:t>
            </a:r>
            <a:r>
              <a:rPr lang="en-US" dirty="0"/>
              <a:t>files can </a:t>
            </a:r>
            <a:r>
              <a:rPr lang="en-US" dirty="0" smtClean="0"/>
              <a:t>then be </a:t>
            </a:r>
            <a:r>
              <a:rPr lang="en-US" dirty="0"/>
              <a:t>indexed with </a:t>
            </a:r>
            <a:r>
              <a:rPr lang="en-US" dirty="0" smtClean="0"/>
              <a:t>`</a:t>
            </a:r>
            <a:r>
              <a:rPr lang="en-US" dirty="0" err="1" smtClean="0"/>
              <a:t>tabix</a:t>
            </a:r>
            <a:r>
              <a:rPr lang="en-US" dirty="0" smtClean="0"/>
              <a:t>`</a:t>
            </a:r>
            <a:endParaRPr lang="en-US" dirty="0"/>
          </a:p>
          <a:p>
            <a:pPr lvl="1"/>
            <a:r>
              <a:rPr lang="en-US" dirty="0" smtClean="0"/>
              <a:t>Using the index, software can access specific regions without having to stream through the full file</a:t>
            </a:r>
          </a:p>
          <a:p>
            <a:pPr lvl="1"/>
            <a:endParaRPr lang="en-US" dirty="0"/>
          </a:p>
          <a:p>
            <a:r>
              <a:rPr lang="en-US" dirty="0" smtClean="0"/>
              <a:t>Other formats such as BAM, CRAM have their own indexing system (e.g. ‘.</a:t>
            </a:r>
            <a:r>
              <a:rPr lang="en-US" dirty="0" err="1" smtClean="0"/>
              <a:t>bai</a:t>
            </a:r>
            <a:r>
              <a:rPr lang="en-US" dirty="0" smtClean="0"/>
              <a:t>’, ‘.</a:t>
            </a:r>
            <a:r>
              <a:rPr lang="en-US" dirty="0" err="1" smtClean="0"/>
              <a:t>crai</a:t>
            </a:r>
            <a:r>
              <a:rPr lang="en-US" dirty="0" smtClean="0"/>
              <a:t>’, ‘.</a:t>
            </a:r>
            <a:r>
              <a:rPr lang="en-US" dirty="0" err="1" smtClean="0"/>
              <a:t>csi</a:t>
            </a:r>
            <a:r>
              <a:rPr lang="en-US" dirty="0" smtClean="0"/>
              <a:t>’) but work similarly</a:t>
            </a:r>
          </a:p>
        </p:txBody>
      </p:sp>
    </p:spTree>
    <p:extLst>
      <p:ext uri="{BB962C8B-B14F-4D97-AF65-F5344CB8AC3E}">
        <p14:creationId xmlns:p14="http://schemas.microsoft.com/office/powerpoint/2010/main" val="14503643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526185" y="4832054"/>
            <a:ext cx="4391025" cy="638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sp>
        <p:nvSpPr>
          <p:cNvPr id="70658" name="Title 1"/>
          <p:cNvSpPr>
            <a:spLocks noGrp="1"/>
          </p:cNvSpPr>
          <p:nvPr>
            <p:ph type="title"/>
          </p:nvPr>
        </p:nvSpPr>
        <p:spPr/>
        <p:txBody>
          <a:bodyPr/>
          <a:lstStyle/>
          <a:p>
            <a:r>
              <a:rPr lang="en-GB">
                <a:latin typeface="Georgia" charset="0"/>
              </a:rPr>
              <a:t>Next-Generation Sample Prep</a:t>
            </a:r>
          </a:p>
        </p:txBody>
      </p:sp>
      <p:cxnSp>
        <p:nvCxnSpPr>
          <p:cNvPr id="70659" name="Straight Connector 4"/>
          <p:cNvCxnSpPr>
            <a:cxnSpLocks noChangeShapeType="1"/>
          </p:cNvCxnSpPr>
          <p:nvPr/>
        </p:nvCxnSpPr>
        <p:spPr bwMode="auto">
          <a:xfrm>
            <a:off x="1126135" y="1785641"/>
            <a:ext cx="5803900" cy="1588"/>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cxnSp>
        <p:nvCxnSpPr>
          <p:cNvPr id="70660" name="Straight Connector 11"/>
          <p:cNvCxnSpPr>
            <a:cxnSpLocks noChangeShapeType="1"/>
          </p:cNvCxnSpPr>
          <p:nvPr/>
        </p:nvCxnSpPr>
        <p:spPr bwMode="auto">
          <a:xfrm>
            <a:off x="3418485" y="2192041"/>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1" name="Straight Connector 22"/>
          <p:cNvCxnSpPr>
            <a:cxnSpLocks noChangeShapeType="1"/>
          </p:cNvCxnSpPr>
          <p:nvPr/>
        </p:nvCxnSpPr>
        <p:spPr bwMode="auto">
          <a:xfrm>
            <a:off x="4721823" y="23698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2" name="Straight Connector 29"/>
          <p:cNvCxnSpPr>
            <a:cxnSpLocks noChangeShapeType="1"/>
          </p:cNvCxnSpPr>
          <p:nvPr/>
        </p:nvCxnSpPr>
        <p:spPr bwMode="auto">
          <a:xfrm>
            <a:off x="2015135" y="2306341"/>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0663" name="Straight Connector 45"/>
          <p:cNvCxnSpPr>
            <a:cxnSpLocks noChangeShapeType="1"/>
          </p:cNvCxnSpPr>
          <p:nvPr/>
        </p:nvCxnSpPr>
        <p:spPr bwMode="auto">
          <a:xfrm>
            <a:off x="3301010" y="2557166"/>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
        <p:nvSpPr>
          <p:cNvPr id="2" name="TextBox 48"/>
          <p:cNvSpPr txBox="1">
            <a:spLocks noChangeArrowheads="1"/>
          </p:cNvSpPr>
          <p:nvPr/>
        </p:nvSpPr>
        <p:spPr bwMode="auto">
          <a:xfrm>
            <a:off x="5448898" y="3881141"/>
            <a:ext cx="34893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[Amplify] fragments directly on a surface (bead, chip, etc.)</a:t>
            </a:r>
          </a:p>
        </p:txBody>
      </p:sp>
      <p:cxnSp>
        <p:nvCxnSpPr>
          <p:cNvPr id="4105" name="Straight Arrow Connector 63"/>
          <p:cNvCxnSpPr>
            <a:cxnSpLocks noChangeShapeType="1"/>
          </p:cNvCxnSpPr>
          <p:nvPr/>
        </p:nvCxnSpPr>
        <p:spPr bwMode="auto">
          <a:xfrm rot="5400000">
            <a:off x="3137498" y="3474741"/>
            <a:ext cx="982662" cy="158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107" name="Straight Connector 45"/>
          <p:cNvCxnSpPr>
            <a:cxnSpLocks noChangeShapeType="1"/>
          </p:cNvCxnSpPr>
          <p:nvPr/>
        </p:nvCxnSpPr>
        <p:spPr bwMode="auto">
          <a:xfrm rot="5400000">
            <a:off x="3882829" y="45264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8" name="Straight Connector 45"/>
          <p:cNvCxnSpPr>
            <a:cxnSpLocks noChangeShapeType="1"/>
          </p:cNvCxnSpPr>
          <p:nvPr/>
        </p:nvCxnSpPr>
        <p:spPr bwMode="auto">
          <a:xfrm rot="5400000">
            <a:off x="4057454" y="4623297"/>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09" name="Straight Connector 45"/>
          <p:cNvCxnSpPr>
            <a:cxnSpLocks noChangeShapeType="1"/>
          </p:cNvCxnSpPr>
          <p:nvPr/>
        </p:nvCxnSpPr>
        <p:spPr bwMode="auto">
          <a:xfrm rot="5400000">
            <a:off x="3973317" y="4707435"/>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0" name="Straight Connector 45"/>
          <p:cNvCxnSpPr>
            <a:cxnSpLocks noChangeShapeType="1"/>
          </p:cNvCxnSpPr>
          <p:nvPr/>
        </p:nvCxnSpPr>
        <p:spPr bwMode="auto">
          <a:xfrm rot="5400000">
            <a:off x="3798692" y="4623297"/>
            <a:ext cx="6985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1" name="Straight Connector 11"/>
          <p:cNvCxnSpPr>
            <a:cxnSpLocks noChangeShapeType="1"/>
          </p:cNvCxnSpPr>
          <p:nvPr/>
        </p:nvCxnSpPr>
        <p:spPr bwMode="auto">
          <a:xfrm rot="5400000">
            <a:off x="2306442" y="4591547"/>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2" name="Straight Connector 11"/>
          <p:cNvCxnSpPr>
            <a:cxnSpLocks noChangeShapeType="1"/>
          </p:cNvCxnSpPr>
          <p:nvPr/>
        </p:nvCxnSpPr>
        <p:spPr bwMode="auto">
          <a:xfrm rot="5400000">
            <a:off x="2482654" y="4439147"/>
            <a:ext cx="11303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3" name="Straight Connector 11"/>
          <p:cNvCxnSpPr>
            <a:cxnSpLocks noChangeShapeType="1"/>
          </p:cNvCxnSpPr>
          <p:nvPr/>
        </p:nvCxnSpPr>
        <p:spPr bwMode="auto">
          <a:xfrm rot="5400000">
            <a:off x="2385817" y="4647110"/>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4" name="Straight Connector 11"/>
          <p:cNvCxnSpPr>
            <a:cxnSpLocks noChangeShapeType="1"/>
          </p:cNvCxnSpPr>
          <p:nvPr/>
        </p:nvCxnSpPr>
        <p:spPr bwMode="auto">
          <a:xfrm rot="5400000">
            <a:off x="2573142" y="4607422"/>
            <a:ext cx="11303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4115" name="Straight Connector 45"/>
          <p:cNvCxnSpPr>
            <a:cxnSpLocks noChangeShapeType="1"/>
          </p:cNvCxnSpPr>
          <p:nvPr/>
        </p:nvCxnSpPr>
        <p:spPr bwMode="auto">
          <a:xfrm rot="5400000">
            <a:off x="4130479" y="4729660"/>
            <a:ext cx="6985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473597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formats</a:t>
            </a:r>
            <a:endParaRPr lang="en-US" dirty="0"/>
          </a:p>
        </p:txBody>
      </p:sp>
      <p:sp>
        <p:nvSpPr>
          <p:cNvPr id="3" name="Content Placeholder 2"/>
          <p:cNvSpPr>
            <a:spLocks noGrp="1"/>
          </p:cNvSpPr>
          <p:nvPr>
            <p:ph idx="1"/>
          </p:nvPr>
        </p:nvSpPr>
        <p:spPr/>
        <p:txBody>
          <a:bodyPr/>
          <a:lstStyle/>
          <a:p>
            <a:r>
              <a:rPr lang="en-US" dirty="0" smtClean="0"/>
              <a:t>API and </a:t>
            </a:r>
            <a:r>
              <a:rPr lang="en-US" dirty="0"/>
              <a:t>data models </a:t>
            </a:r>
            <a:r>
              <a:rPr lang="en-US" dirty="0" smtClean="0"/>
              <a:t>are being developed and </a:t>
            </a:r>
            <a:r>
              <a:rPr lang="en-US" dirty="0" err="1" smtClean="0"/>
              <a:t>standardised</a:t>
            </a:r>
            <a:r>
              <a:rPr lang="en-US" dirty="0" smtClean="0"/>
              <a:t> by the Global Alliance for Genomics and Health (http</a:t>
            </a:r>
            <a:r>
              <a:rPr lang="en-US" dirty="0"/>
              <a:t>://www.ga4gh.org</a:t>
            </a:r>
            <a:r>
              <a:rPr lang="en-US" dirty="0" smtClean="0"/>
              <a:t>/)</a:t>
            </a:r>
            <a:endParaRPr lang="en-US" dirty="0"/>
          </a:p>
        </p:txBody>
      </p:sp>
      <p:pic>
        <p:nvPicPr>
          <p:cNvPr id="4" name="Picture 3" descr="GA4GH_API_inte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 y="1852616"/>
            <a:ext cx="6001793" cy="3684098"/>
          </a:xfrm>
          <a:prstGeom prst="rect">
            <a:avLst/>
          </a:prstGeom>
        </p:spPr>
      </p:pic>
      <p:pic>
        <p:nvPicPr>
          <p:cNvPr id="5" name="Picture 4" descr="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5" y="5428471"/>
            <a:ext cx="8697812" cy="667529"/>
          </a:xfrm>
          <a:prstGeom prst="rect">
            <a:avLst/>
          </a:prstGeom>
        </p:spPr>
      </p:pic>
      <p:grpSp>
        <p:nvGrpSpPr>
          <p:cNvPr id="8" name="Group 7"/>
          <p:cNvGrpSpPr/>
          <p:nvPr/>
        </p:nvGrpSpPr>
        <p:grpSpPr>
          <a:xfrm>
            <a:off x="5910719" y="1616991"/>
            <a:ext cx="4926296" cy="4268428"/>
            <a:chOff x="6063586" y="2440051"/>
            <a:chExt cx="4926296" cy="4268428"/>
          </a:xfrm>
        </p:grpSpPr>
        <p:pic>
          <p:nvPicPr>
            <p:cNvPr id="6" name="Picture 5" descr="varian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586" y="2440051"/>
              <a:ext cx="4926296" cy="2494931"/>
            </a:xfrm>
            <a:prstGeom prst="rect">
              <a:avLst/>
            </a:prstGeom>
          </p:spPr>
        </p:pic>
        <p:pic>
          <p:nvPicPr>
            <p:cNvPr id="7" name="Picture 6" descr="variants.png"/>
            <p:cNvPicPr>
              <a:picLocks noChangeAspect="1"/>
            </p:cNvPicPr>
            <p:nvPr/>
          </p:nvPicPr>
          <p:blipFill rotWithShape="1">
            <a:blip r:embed="rId4">
              <a:extLst>
                <a:ext uri="{28A0092B-C50C-407E-A947-70E740481C1C}">
                  <a14:useLocalDpi xmlns:a14="http://schemas.microsoft.com/office/drawing/2010/main" val="0"/>
                </a:ext>
              </a:extLst>
            </a:blip>
            <a:srcRect l="68204"/>
            <a:stretch/>
          </p:blipFill>
          <p:spPr>
            <a:xfrm>
              <a:off x="7037857" y="4213548"/>
              <a:ext cx="1566393" cy="2494931"/>
            </a:xfrm>
            <a:prstGeom prst="rect">
              <a:avLst/>
            </a:prstGeom>
          </p:spPr>
        </p:pic>
      </p:grpSp>
    </p:spTree>
    <p:extLst>
      <p:ext uri="{BB962C8B-B14F-4D97-AF65-F5344CB8AC3E}">
        <p14:creationId xmlns:p14="http://schemas.microsoft.com/office/powerpoint/2010/main" val="26677205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a:t>NGS Bioinformatics Overview</a:t>
            </a:r>
          </a:p>
        </p:txBody>
      </p:sp>
      <p:sp>
        <p:nvSpPr>
          <p:cNvPr id="13315" name="Rectangle 3">
            <a:hlinkClick r:id="rId3" action="ppaction://hlinksldjump"/>
          </p:cNvPr>
          <p:cNvSpPr>
            <a:spLocks noChangeArrowheads="1"/>
          </p:cNvSpPr>
          <p:nvPr/>
        </p:nvSpPr>
        <p:spPr bwMode="auto">
          <a:xfrm>
            <a:off x="1466850" y="4193466"/>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 action="ppaction://noaction"/>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Analysis Workflows</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6" name="Rectangle 5">
            <a:hlinkClick r:id="" action="ppaction://noaction"/>
          </p:cNvPr>
          <p:cNvSpPr>
            <a:spLocks noChangeArrowheads="1"/>
          </p:cNvSpPr>
          <p:nvPr/>
        </p:nvSpPr>
        <p:spPr bwMode="auto">
          <a:xfrm>
            <a:off x="1466850" y="1821306"/>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Overview</a:t>
            </a:r>
            <a:endParaRPr lang="en-GB" sz="2800" b="1" dirty="0"/>
          </a:p>
        </p:txBody>
      </p:sp>
    </p:spTree>
    <p:extLst>
      <p:ext uri="{BB962C8B-B14F-4D97-AF65-F5344CB8AC3E}">
        <p14:creationId xmlns:p14="http://schemas.microsoft.com/office/powerpoint/2010/main" val="35903989"/>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GB">
                <a:latin typeface="Georgia" charset="0"/>
              </a:rPr>
              <a:t>Capillary Sequencing</a:t>
            </a:r>
          </a:p>
        </p:txBody>
      </p:sp>
      <p:grpSp>
        <p:nvGrpSpPr>
          <p:cNvPr id="71682" name="Group 16"/>
          <p:cNvGrpSpPr>
            <a:grpSpLocks/>
          </p:cNvGrpSpPr>
          <p:nvPr/>
        </p:nvGrpSpPr>
        <p:grpSpPr bwMode="auto">
          <a:xfrm>
            <a:off x="958850" y="2024063"/>
            <a:ext cx="2287588" cy="2163762"/>
            <a:chOff x="2747147" y="3113502"/>
            <a:chExt cx="2287697" cy="2163515"/>
          </a:xfrm>
        </p:grpSpPr>
        <p:sp>
          <p:nvSpPr>
            <p:cNvPr id="71730" name="Oval 49"/>
            <p:cNvSpPr>
              <a:spLocks noChangeArrowheads="1"/>
            </p:cNvSpPr>
            <p:nvPr/>
          </p:nvSpPr>
          <p:spPr bwMode="auto">
            <a:xfrm>
              <a:off x="2933417" y="3113502"/>
              <a:ext cx="2101427" cy="2101427"/>
            </a:xfrm>
            <a:prstGeom prst="ellipse">
              <a:avLst/>
            </a:prstGeom>
            <a:noFill/>
            <a:ln w="76200">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b="1"/>
            </a:p>
          </p:txBody>
        </p:sp>
        <p:sp>
          <p:nvSpPr>
            <p:cNvPr id="8" name="Arc 7"/>
            <p:cNvSpPr/>
            <p:nvPr/>
          </p:nvSpPr>
          <p:spPr bwMode="auto">
            <a:xfrm rot="1538604">
              <a:off x="2932894" y="3113502"/>
              <a:ext cx="2101950" cy="2101610"/>
            </a:xfrm>
            <a:prstGeom prst="arc">
              <a:avLst>
                <a:gd name="adj1" fmla="val 17357972"/>
                <a:gd name="adj2" fmla="val 19832830"/>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9" name="Arc 8"/>
            <p:cNvSpPr/>
            <p:nvPr/>
          </p:nvSpPr>
          <p:spPr bwMode="auto">
            <a:xfrm rot="18943124">
              <a:off x="2932894" y="3113502"/>
              <a:ext cx="2101950" cy="2101610"/>
            </a:xfrm>
            <a:prstGeom prst="arc">
              <a:avLst>
                <a:gd name="adj1" fmla="val 16200000"/>
                <a:gd name="adj2" fmla="val 26160"/>
              </a:avLst>
            </a:prstGeom>
            <a:noFill/>
            <a:ln w="76200" cap="flat" cmpd="sng" algn="ctr">
              <a:solidFill>
                <a:srgbClr val="FF00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sp>
          <p:nvSpPr>
            <p:cNvPr id="10" name="Arc 9"/>
            <p:cNvSpPr/>
            <p:nvPr/>
          </p:nvSpPr>
          <p:spPr bwMode="auto">
            <a:xfrm rot="1538604">
              <a:off x="2747147" y="3175407"/>
              <a:ext cx="2101950" cy="2101610"/>
            </a:xfrm>
            <a:prstGeom prst="arc">
              <a:avLst>
                <a:gd name="adj1" fmla="val 17591709"/>
                <a:gd name="adj2" fmla="val 19715826"/>
              </a:avLst>
            </a:prstGeom>
            <a:noFill/>
            <a:ln w="76200" cap="flat" cmpd="sng" algn="ctr">
              <a:solidFill>
                <a:srgbClr val="FFFF00"/>
              </a:solidFill>
              <a:prstDash val="solid"/>
              <a:round/>
              <a:headEnd type="none" w="med" len="med"/>
              <a:tailEnd type="none" w="med" len="med"/>
            </a:ln>
            <a:effectLst/>
          </p:spPr>
          <p:txBody>
            <a:bodyPr/>
            <a:lstStyle/>
            <a:p>
              <a:pPr>
                <a:defRPr/>
              </a:pPr>
              <a:endParaRPr lang="en-GB" b="1">
                <a:latin typeface="Georgia" pitchFamily="18" charset="0"/>
                <a:ea typeface="+mn-ea"/>
                <a:cs typeface="+mn-cs"/>
              </a:endParaRPr>
            </a:p>
          </p:txBody>
        </p:sp>
        <p:cxnSp>
          <p:nvCxnSpPr>
            <p:cNvPr id="71734" name="Straight Connector 11"/>
            <p:cNvCxnSpPr>
              <a:cxnSpLocks noChangeShapeType="1"/>
            </p:cNvCxnSpPr>
            <p:nvPr/>
          </p:nvCxnSpPr>
          <p:spPr bwMode="auto">
            <a:xfrm rot="-5400000" flipH="1" flipV="1">
              <a:off x="4507682" y="3565454"/>
              <a:ext cx="148617" cy="36214"/>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735" name="Straight Connector 13"/>
            <p:cNvCxnSpPr>
              <a:cxnSpLocks noChangeShapeType="1"/>
            </p:cNvCxnSpPr>
            <p:nvPr/>
          </p:nvCxnSpPr>
          <p:spPr bwMode="auto">
            <a:xfrm>
              <a:off x="4619458" y="3541690"/>
              <a:ext cx="112086" cy="23041"/>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grpSp>
      <p:cxnSp>
        <p:nvCxnSpPr>
          <p:cNvPr id="71683" name="Straight Arrow Connector 18"/>
          <p:cNvCxnSpPr>
            <a:cxnSpLocks noChangeShapeType="1"/>
          </p:cNvCxnSpPr>
          <p:nvPr/>
        </p:nvCxnSpPr>
        <p:spPr bwMode="auto">
          <a:xfrm>
            <a:off x="3563938" y="3011488"/>
            <a:ext cx="617537"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71684" name="Straight Connector 11"/>
          <p:cNvCxnSpPr>
            <a:cxnSpLocks noChangeShapeType="1"/>
          </p:cNvCxnSpPr>
          <p:nvPr/>
        </p:nvCxnSpPr>
        <p:spPr bwMode="auto">
          <a:xfrm>
            <a:off x="4652963" y="2603500"/>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5" name="Straight Connector 11"/>
          <p:cNvCxnSpPr>
            <a:cxnSpLocks noChangeShapeType="1"/>
          </p:cNvCxnSpPr>
          <p:nvPr/>
        </p:nvCxnSpPr>
        <p:spPr bwMode="auto">
          <a:xfrm>
            <a:off x="5905500" y="2886075"/>
            <a:ext cx="914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86" name="Straight Connector 11"/>
          <p:cNvCxnSpPr>
            <a:cxnSpLocks noChangeShapeType="1"/>
          </p:cNvCxnSpPr>
          <p:nvPr/>
        </p:nvCxnSpPr>
        <p:spPr bwMode="auto">
          <a:xfrm>
            <a:off x="6819900" y="2603500"/>
            <a:ext cx="595313"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1687" name="Straight Connector 11"/>
          <p:cNvCxnSpPr>
            <a:cxnSpLocks noChangeShapeType="1"/>
          </p:cNvCxnSpPr>
          <p:nvPr/>
        </p:nvCxnSpPr>
        <p:spPr bwMode="auto">
          <a:xfrm>
            <a:off x="6819900" y="28844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88" name="Oval 27"/>
          <p:cNvSpPr>
            <a:spLocks noChangeArrowheads="1"/>
          </p:cNvSpPr>
          <p:nvPr/>
        </p:nvSpPr>
        <p:spPr bwMode="auto">
          <a:xfrm>
            <a:off x="5802313" y="2819400"/>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89" name="Straight Connector 11"/>
          <p:cNvCxnSpPr>
            <a:cxnSpLocks noChangeShapeType="1"/>
          </p:cNvCxnSpPr>
          <p:nvPr/>
        </p:nvCxnSpPr>
        <p:spPr bwMode="auto">
          <a:xfrm>
            <a:off x="6203950" y="3036888"/>
            <a:ext cx="615950" cy="3175"/>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0" name="Straight Connector 11"/>
          <p:cNvCxnSpPr>
            <a:cxnSpLocks noChangeShapeType="1"/>
          </p:cNvCxnSpPr>
          <p:nvPr/>
        </p:nvCxnSpPr>
        <p:spPr bwMode="auto">
          <a:xfrm>
            <a:off x="6819900" y="30368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1" name="Oval 30"/>
          <p:cNvSpPr>
            <a:spLocks noChangeArrowheads="1"/>
          </p:cNvSpPr>
          <p:nvPr/>
        </p:nvSpPr>
        <p:spPr bwMode="auto">
          <a:xfrm>
            <a:off x="6107113" y="2971800"/>
            <a:ext cx="133350" cy="133350"/>
          </a:xfrm>
          <a:prstGeom prst="ellipse">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2" name="Straight Connector 11"/>
          <p:cNvCxnSpPr>
            <a:cxnSpLocks noChangeShapeType="1"/>
          </p:cNvCxnSpPr>
          <p:nvPr/>
        </p:nvCxnSpPr>
        <p:spPr bwMode="auto">
          <a:xfrm>
            <a:off x="5521325" y="3190875"/>
            <a:ext cx="129857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3" name="Straight Connector 11"/>
          <p:cNvCxnSpPr>
            <a:cxnSpLocks noChangeShapeType="1"/>
          </p:cNvCxnSpPr>
          <p:nvPr/>
        </p:nvCxnSpPr>
        <p:spPr bwMode="auto">
          <a:xfrm>
            <a:off x="6819900" y="31892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4" name="Oval 37"/>
          <p:cNvSpPr>
            <a:spLocks noChangeArrowheads="1"/>
          </p:cNvSpPr>
          <p:nvPr/>
        </p:nvSpPr>
        <p:spPr bwMode="auto">
          <a:xfrm>
            <a:off x="5427663" y="31242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71695" name="Straight Connector 11"/>
          <p:cNvCxnSpPr>
            <a:cxnSpLocks noChangeShapeType="1"/>
          </p:cNvCxnSpPr>
          <p:nvPr/>
        </p:nvCxnSpPr>
        <p:spPr bwMode="auto">
          <a:xfrm>
            <a:off x="5729288" y="3343275"/>
            <a:ext cx="1090612"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696" name="Straight Connector 11"/>
          <p:cNvCxnSpPr>
            <a:cxnSpLocks noChangeShapeType="1"/>
          </p:cNvCxnSpPr>
          <p:nvPr/>
        </p:nvCxnSpPr>
        <p:spPr bwMode="auto">
          <a:xfrm>
            <a:off x="6819900" y="33416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697" name="Oval 40"/>
          <p:cNvSpPr>
            <a:spLocks noChangeArrowheads="1"/>
          </p:cNvSpPr>
          <p:nvPr/>
        </p:nvSpPr>
        <p:spPr bwMode="auto">
          <a:xfrm>
            <a:off x="5649913" y="3276600"/>
            <a:ext cx="133350" cy="13335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140" name="TextBox 44"/>
          <p:cNvSpPr txBox="1">
            <a:spLocks noChangeArrowheads="1"/>
          </p:cNvSpPr>
          <p:nvPr/>
        </p:nvSpPr>
        <p:spPr bwMode="auto">
          <a:xfrm>
            <a:off x="2265363" y="5632450"/>
            <a:ext cx="38417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Separate by size and detect</a:t>
            </a:r>
          </a:p>
        </p:txBody>
      </p:sp>
      <p:sp>
        <p:nvSpPr>
          <p:cNvPr id="5141" name="Rectangle 45"/>
          <p:cNvSpPr>
            <a:spLocks noChangeArrowheads="1"/>
          </p:cNvSpPr>
          <p:nvPr/>
        </p:nvSpPr>
        <p:spPr bwMode="auto">
          <a:xfrm>
            <a:off x="1912938" y="4967288"/>
            <a:ext cx="5227637" cy="406400"/>
          </a:xfrm>
          <a:prstGeom prst="rect">
            <a:avLst/>
          </a:prstGeom>
          <a:solidFill>
            <a:schemeClr val="accent1"/>
          </a:solidFill>
          <a:ln w="9525">
            <a:solidFill>
              <a:schemeClr val="tx1"/>
            </a:solidFill>
            <a:round/>
            <a:headEnd/>
            <a:tailEnd/>
          </a:ln>
        </p:spPr>
        <p:txBody>
          <a:bodyPr/>
          <a:lstStyle/>
          <a:p>
            <a:endParaRPr lang="en-GB"/>
          </a:p>
        </p:txBody>
      </p:sp>
      <p:cxnSp>
        <p:nvCxnSpPr>
          <p:cNvPr id="5142" name="Straight Connector 47"/>
          <p:cNvCxnSpPr>
            <a:cxnSpLocks noChangeShapeType="1"/>
          </p:cNvCxnSpPr>
          <p:nvPr/>
        </p:nvCxnSpPr>
        <p:spPr bwMode="auto">
          <a:xfrm>
            <a:off x="1912938" y="4991100"/>
            <a:ext cx="5227637" cy="158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3" name="Straight Connector 48"/>
          <p:cNvCxnSpPr>
            <a:cxnSpLocks noChangeShapeType="1"/>
          </p:cNvCxnSpPr>
          <p:nvPr/>
        </p:nvCxnSpPr>
        <p:spPr bwMode="auto">
          <a:xfrm>
            <a:off x="1912938" y="5345113"/>
            <a:ext cx="5232400" cy="1587"/>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5144" name="Straight Connector 55"/>
          <p:cNvCxnSpPr>
            <a:cxnSpLocks noChangeShapeType="1"/>
          </p:cNvCxnSpPr>
          <p:nvPr/>
        </p:nvCxnSpPr>
        <p:spPr bwMode="auto">
          <a:xfrm rot="5400000">
            <a:off x="36734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5" name="Straight Connector 61"/>
          <p:cNvCxnSpPr>
            <a:cxnSpLocks noChangeShapeType="1"/>
          </p:cNvCxnSpPr>
          <p:nvPr/>
        </p:nvCxnSpPr>
        <p:spPr bwMode="auto">
          <a:xfrm rot="5400000">
            <a:off x="3825875" y="5165725"/>
            <a:ext cx="300038" cy="1588"/>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5146" name="Straight Connector 62"/>
          <p:cNvCxnSpPr>
            <a:cxnSpLocks noChangeShapeType="1"/>
          </p:cNvCxnSpPr>
          <p:nvPr/>
        </p:nvCxnSpPr>
        <p:spPr bwMode="auto">
          <a:xfrm rot="5400000">
            <a:off x="3978275" y="5165725"/>
            <a:ext cx="300038" cy="1588"/>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5147" name="Straight Connector 63"/>
          <p:cNvCxnSpPr>
            <a:cxnSpLocks noChangeShapeType="1"/>
          </p:cNvCxnSpPr>
          <p:nvPr/>
        </p:nvCxnSpPr>
        <p:spPr bwMode="auto">
          <a:xfrm rot="5400000">
            <a:off x="4130675" y="5165725"/>
            <a:ext cx="300038" cy="1588"/>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5148" name="Straight Connector 64"/>
          <p:cNvCxnSpPr>
            <a:cxnSpLocks noChangeShapeType="1"/>
          </p:cNvCxnSpPr>
          <p:nvPr/>
        </p:nvCxnSpPr>
        <p:spPr bwMode="auto">
          <a:xfrm rot="5400000">
            <a:off x="4283075" y="5165725"/>
            <a:ext cx="300038" cy="1588"/>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nvGrpSpPr>
          <p:cNvPr id="3" name="Group 74"/>
          <p:cNvGrpSpPr>
            <a:grpSpLocks/>
          </p:cNvGrpSpPr>
          <p:nvPr/>
        </p:nvGrpSpPr>
        <p:grpSpPr bwMode="auto">
          <a:xfrm>
            <a:off x="1109663" y="4887913"/>
            <a:ext cx="569912" cy="569912"/>
            <a:chOff x="1124262" y="5111646"/>
            <a:chExt cx="569626" cy="569626"/>
          </a:xfrm>
        </p:grpSpPr>
        <p:sp>
          <p:nvSpPr>
            <p:cNvPr id="71728" name="Oval 65"/>
            <p:cNvSpPr>
              <a:spLocks noChangeArrowheads="1"/>
            </p:cNvSpPr>
            <p:nvPr/>
          </p:nvSpPr>
          <p:spPr bwMode="auto">
            <a:xfrm>
              <a:off x="1124262" y="5111646"/>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cxnSp>
          <p:nvCxnSpPr>
            <p:cNvPr id="71729" name="Straight Connector 69"/>
            <p:cNvCxnSpPr>
              <a:cxnSpLocks noChangeShapeType="1"/>
            </p:cNvCxnSpPr>
            <p:nvPr/>
          </p:nvCxnSpPr>
          <p:spPr bwMode="auto">
            <a:xfrm>
              <a:off x="1214203" y="539566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nvGrpSpPr>
          <p:cNvPr id="4" name="Group 75"/>
          <p:cNvGrpSpPr>
            <a:grpSpLocks/>
          </p:cNvGrpSpPr>
          <p:nvPr/>
        </p:nvGrpSpPr>
        <p:grpSpPr bwMode="auto">
          <a:xfrm>
            <a:off x="7392988" y="4887913"/>
            <a:ext cx="569912" cy="569912"/>
            <a:chOff x="2670747" y="5084163"/>
            <a:chExt cx="569626" cy="569626"/>
          </a:xfrm>
        </p:grpSpPr>
        <p:sp>
          <p:nvSpPr>
            <p:cNvPr id="71724" name="Oval 66"/>
            <p:cNvSpPr>
              <a:spLocks noChangeArrowheads="1"/>
            </p:cNvSpPr>
            <p:nvPr/>
          </p:nvSpPr>
          <p:spPr bwMode="auto">
            <a:xfrm>
              <a:off x="2670747" y="5084163"/>
              <a:ext cx="569626" cy="569626"/>
            </a:xfrm>
            <a:prstGeom prst="ellipse">
              <a:avLst/>
            </a:prstGeom>
            <a:solidFill>
              <a:srgbClr val="83A4C3"/>
            </a:solidFill>
            <a:ln w="9525">
              <a:solidFill>
                <a:schemeClr val="tx1"/>
              </a:solidFill>
              <a:round/>
              <a:headEnd/>
              <a:tailEnd/>
            </a:ln>
          </p:spPr>
          <p:txBody>
            <a:bodyPr anchor="ctr"/>
            <a:lstStyle/>
            <a:p>
              <a:pPr algn="ctr"/>
              <a:endParaRPr lang="en-GB" sz="5400"/>
            </a:p>
          </p:txBody>
        </p:sp>
        <p:grpSp>
          <p:nvGrpSpPr>
            <p:cNvPr id="71725" name="Group 73"/>
            <p:cNvGrpSpPr>
              <a:grpSpLocks/>
            </p:cNvGrpSpPr>
            <p:nvPr/>
          </p:nvGrpSpPr>
          <p:grpSpPr bwMode="auto">
            <a:xfrm>
              <a:off x="2760688" y="5174104"/>
              <a:ext cx="389744" cy="389744"/>
              <a:chOff x="1696387" y="6001857"/>
              <a:chExt cx="389744" cy="389744"/>
            </a:xfrm>
          </p:grpSpPr>
          <p:cxnSp>
            <p:nvCxnSpPr>
              <p:cNvPr id="71726" name="Straight Connector 71"/>
              <p:cNvCxnSpPr>
                <a:cxnSpLocks noChangeShapeType="1"/>
              </p:cNvCxnSpPr>
              <p:nvPr/>
            </p:nvCxnSpPr>
            <p:spPr bwMode="auto">
              <a:xfrm>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cxnSp>
            <p:nvCxnSpPr>
              <p:cNvPr id="71727" name="Straight Connector 72"/>
              <p:cNvCxnSpPr>
                <a:cxnSpLocks noChangeShapeType="1"/>
              </p:cNvCxnSpPr>
              <p:nvPr/>
            </p:nvCxnSpPr>
            <p:spPr bwMode="auto">
              <a:xfrm rot="5400000">
                <a:off x="1696387" y="6195935"/>
                <a:ext cx="389744" cy="1588"/>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cxnSp>
        </p:grpSp>
      </p:grpSp>
      <p:sp>
        <p:nvSpPr>
          <p:cNvPr id="71709" name="TextBox 76"/>
          <p:cNvSpPr txBox="1">
            <a:spLocks noChangeArrowheads="1"/>
          </p:cNvSpPr>
          <p:nvPr/>
        </p:nvSpPr>
        <p:spPr bwMode="auto">
          <a:xfrm>
            <a:off x="1843088" y="2636838"/>
            <a:ext cx="14398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Prime</a:t>
            </a:r>
          </a:p>
        </p:txBody>
      </p:sp>
      <p:sp>
        <p:nvSpPr>
          <p:cNvPr id="71710" name="TextBox 77"/>
          <p:cNvSpPr txBox="1">
            <a:spLocks noChangeArrowheads="1"/>
          </p:cNvSpPr>
          <p:nvPr/>
        </p:nvSpPr>
        <p:spPr bwMode="auto">
          <a:xfrm>
            <a:off x="4132263" y="3048000"/>
            <a:ext cx="21748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t>Extend</a:t>
            </a:r>
          </a:p>
          <a:p>
            <a:r>
              <a:rPr lang="en-GB"/>
              <a:t>with </a:t>
            </a:r>
            <a:r>
              <a:rPr lang="en-GB" b="1">
                <a:solidFill>
                  <a:srgbClr val="FF0000"/>
                </a:solidFill>
              </a:rPr>
              <a:t>A</a:t>
            </a:r>
            <a:r>
              <a:rPr lang="en-GB" b="1"/>
              <a:t>,</a:t>
            </a:r>
            <a:r>
              <a:rPr lang="en-GB" b="1">
                <a:solidFill>
                  <a:srgbClr val="00B050"/>
                </a:solidFill>
              </a:rPr>
              <a:t>C</a:t>
            </a:r>
            <a:r>
              <a:rPr lang="en-GB" b="1"/>
              <a:t>,</a:t>
            </a:r>
            <a:r>
              <a:rPr lang="en-GB" b="1">
                <a:solidFill>
                  <a:srgbClr val="FFFF00"/>
                </a:solidFill>
              </a:rPr>
              <a:t>G</a:t>
            </a:r>
            <a:r>
              <a:rPr lang="en-GB" b="1"/>
              <a:t>,</a:t>
            </a:r>
            <a:r>
              <a:rPr lang="en-GB" b="1">
                <a:solidFill>
                  <a:srgbClr val="0070C0"/>
                </a:solidFill>
              </a:rPr>
              <a:t>T</a:t>
            </a:r>
            <a:r>
              <a:rPr lang="en-GB"/>
              <a:t> terminators</a:t>
            </a:r>
          </a:p>
        </p:txBody>
      </p:sp>
      <p:sp>
        <p:nvSpPr>
          <p:cNvPr id="5153" name="TextBox 78"/>
          <p:cNvSpPr txBox="1">
            <a:spLocks noChangeArrowheads="1"/>
          </p:cNvSpPr>
          <p:nvPr/>
        </p:nvSpPr>
        <p:spPr bwMode="auto">
          <a:xfrm>
            <a:off x="3543300" y="4540250"/>
            <a:ext cx="16795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a:solidFill>
                  <a:schemeClr val="tx1"/>
                </a:solidFill>
              </a:rPr>
              <a:t>AACGT . . .</a:t>
            </a:r>
          </a:p>
        </p:txBody>
      </p:sp>
      <p:cxnSp>
        <p:nvCxnSpPr>
          <p:cNvPr id="71712" name="Straight Connector 11"/>
          <p:cNvCxnSpPr>
            <a:cxnSpLocks noChangeShapeType="1"/>
          </p:cNvCxnSpPr>
          <p:nvPr/>
        </p:nvCxnSpPr>
        <p:spPr bwMode="auto">
          <a:xfrm>
            <a:off x="6464300" y="3495675"/>
            <a:ext cx="355600"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1713" name="Straight Connector 11"/>
          <p:cNvCxnSpPr>
            <a:cxnSpLocks noChangeShapeType="1"/>
          </p:cNvCxnSpPr>
          <p:nvPr/>
        </p:nvCxnSpPr>
        <p:spPr bwMode="auto">
          <a:xfrm>
            <a:off x="6819900" y="3494088"/>
            <a:ext cx="595313" cy="3175"/>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1714" name="Oval 40"/>
          <p:cNvSpPr>
            <a:spLocks noChangeArrowheads="1"/>
          </p:cNvSpPr>
          <p:nvPr/>
        </p:nvSpPr>
        <p:spPr bwMode="auto">
          <a:xfrm>
            <a:off x="6345238" y="3429000"/>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50" name="Rectangle 49"/>
          <p:cNvSpPr>
            <a:spLocks noChangeArrowheads="1"/>
          </p:cNvSpPr>
          <p:nvPr/>
        </p:nvSpPr>
        <p:spPr bwMode="auto">
          <a:xfrm>
            <a:off x="6570663" y="4706938"/>
            <a:ext cx="168275" cy="858837"/>
          </a:xfrm>
          <a:prstGeom prst="rect">
            <a:avLst/>
          </a:prstGeom>
          <a:solidFill>
            <a:srgbClr val="C0F010"/>
          </a:solidFill>
          <a:ln w="9525">
            <a:solidFill>
              <a:schemeClr val="tx1"/>
            </a:solidFill>
            <a:round/>
            <a:headEnd/>
            <a:tailEnd/>
          </a:ln>
        </p:spPr>
        <p:txBody>
          <a:bodyPr/>
          <a:lstStyle/>
          <a:p>
            <a:endParaRPr lang="en-GB"/>
          </a:p>
        </p:txBody>
      </p:sp>
      <p:grpSp>
        <p:nvGrpSpPr>
          <p:cNvPr id="6" name="Group 61"/>
          <p:cNvGrpSpPr>
            <a:grpSpLocks/>
          </p:cNvGrpSpPr>
          <p:nvPr/>
        </p:nvGrpSpPr>
        <p:grpSpPr bwMode="auto">
          <a:xfrm>
            <a:off x="6330950" y="4413250"/>
            <a:ext cx="660400" cy="303213"/>
            <a:chOff x="6304845" y="4413956"/>
            <a:chExt cx="660400" cy="301977"/>
          </a:xfrm>
        </p:grpSpPr>
        <p:cxnSp>
          <p:nvCxnSpPr>
            <p:cNvPr id="71721" name="Straight Connector 55"/>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2" name="Straight Connector 56"/>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3" name="Straight Connector 60"/>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grpSp>
        <p:nvGrpSpPr>
          <p:cNvPr id="7" name="Group 62"/>
          <p:cNvGrpSpPr>
            <a:grpSpLocks/>
          </p:cNvGrpSpPr>
          <p:nvPr/>
        </p:nvGrpSpPr>
        <p:grpSpPr bwMode="auto">
          <a:xfrm flipV="1">
            <a:off x="6330950" y="5559425"/>
            <a:ext cx="660400" cy="301625"/>
            <a:chOff x="6304845" y="4413956"/>
            <a:chExt cx="660400" cy="301977"/>
          </a:xfrm>
        </p:grpSpPr>
        <p:cxnSp>
          <p:nvCxnSpPr>
            <p:cNvPr id="71718" name="Straight Connector 63"/>
            <p:cNvCxnSpPr>
              <a:cxnSpLocks noChangeShapeType="1"/>
            </p:cNvCxnSpPr>
            <p:nvPr/>
          </p:nvCxnSpPr>
          <p:spPr bwMode="auto">
            <a:xfrm rot="5400000">
              <a:off x="6795912"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19" name="Straight Connector 64"/>
            <p:cNvCxnSpPr>
              <a:cxnSpLocks noChangeShapeType="1"/>
            </p:cNvCxnSpPr>
            <p:nvPr/>
          </p:nvCxnSpPr>
          <p:spPr bwMode="auto">
            <a:xfrm rot="16200000" flipH="1">
              <a:off x="6304845" y="4546600"/>
              <a:ext cx="169333" cy="169333"/>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cxnSp>
          <p:nvCxnSpPr>
            <p:cNvPr id="71720" name="Straight Connector 65"/>
            <p:cNvCxnSpPr>
              <a:cxnSpLocks noChangeShapeType="1"/>
            </p:cNvCxnSpPr>
            <p:nvPr/>
          </p:nvCxnSpPr>
          <p:spPr bwMode="auto">
            <a:xfrm rot="5400000">
              <a:off x="6530623" y="4521200"/>
              <a:ext cx="214488" cy="0"/>
            </a:xfrm>
            <a:prstGeom prst="line">
              <a:avLst/>
            </a:prstGeom>
            <a:noFill/>
            <a:ln w="9525">
              <a:solidFill>
                <a:srgbClr val="FF99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611052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p:bldP spid="5141" grpId="0" animBg="1"/>
      <p:bldP spid="5153"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GB">
                <a:latin typeface="Georgia" charset="0"/>
              </a:rPr>
              <a:t>Sequencing by Synthesis</a:t>
            </a:r>
          </a:p>
        </p:txBody>
      </p:sp>
      <p:cxnSp>
        <p:nvCxnSpPr>
          <p:cNvPr id="72706" name="Straight Connector 11"/>
          <p:cNvCxnSpPr>
            <a:cxnSpLocks noChangeShapeType="1"/>
          </p:cNvCxnSpPr>
          <p:nvPr/>
        </p:nvCxnSpPr>
        <p:spPr bwMode="auto">
          <a:xfrm>
            <a:off x="1938338" y="1728788"/>
            <a:ext cx="2166937"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2707" name="Straight Connector 11"/>
          <p:cNvCxnSpPr>
            <a:cxnSpLocks noChangeShapeType="1"/>
          </p:cNvCxnSpPr>
          <p:nvPr/>
        </p:nvCxnSpPr>
        <p:spPr bwMode="auto">
          <a:xfrm>
            <a:off x="4090988" y="17287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72708" name="Straight Connector 11"/>
          <p:cNvCxnSpPr>
            <a:cxnSpLocks noChangeShapeType="1"/>
          </p:cNvCxnSpPr>
          <p:nvPr/>
        </p:nvCxnSpPr>
        <p:spPr bwMode="auto">
          <a:xfrm>
            <a:off x="4094163" y="2008188"/>
            <a:ext cx="595312"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09" name="Oval 7"/>
          <p:cNvSpPr>
            <a:spLocks noChangeArrowheads="1"/>
          </p:cNvSpPr>
          <p:nvPr/>
        </p:nvSpPr>
        <p:spPr bwMode="auto">
          <a:xfrm>
            <a:off x="3986213" y="1944688"/>
            <a:ext cx="133350" cy="133350"/>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51" name="Straight Arrow Connector 17"/>
          <p:cNvCxnSpPr>
            <a:cxnSpLocks noChangeShapeType="1"/>
          </p:cNvCxnSpPr>
          <p:nvPr/>
        </p:nvCxnSpPr>
        <p:spPr bwMode="auto">
          <a:xfrm rot="5400000">
            <a:off x="3297237" y="2219326"/>
            <a:ext cx="512763"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6152" name="TextBox 18"/>
          <p:cNvSpPr txBox="1">
            <a:spLocks noChangeArrowheads="1"/>
          </p:cNvSpPr>
          <p:nvPr/>
        </p:nvSpPr>
        <p:spPr bwMode="auto">
          <a:xfrm>
            <a:off x="4727575" y="2582863"/>
            <a:ext cx="14620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Image</a:t>
            </a:r>
          </a:p>
        </p:txBody>
      </p:sp>
      <p:pic>
        <p:nvPicPr>
          <p:cNvPr id="6153" name="Picture 2" descr="http://tbn0.google.com/images?q=tbn:rZnsJJf_jKNb4M:http://www.seven-ecstasy.co.uk/assets/images/cam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2555876"/>
            <a:ext cx="1230312"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154" name="Straight Connector 11"/>
          <p:cNvCxnSpPr>
            <a:cxnSpLocks noChangeShapeType="1"/>
          </p:cNvCxnSpPr>
          <p:nvPr/>
        </p:nvCxnSpPr>
        <p:spPr bwMode="auto">
          <a:xfrm>
            <a:off x="1919288" y="436562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55" name="Straight Connector 11"/>
          <p:cNvCxnSpPr>
            <a:cxnSpLocks noChangeShapeType="1"/>
          </p:cNvCxnSpPr>
          <p:nvPr/>
        </p:nvCxnSpPr>
        <p:spPr bwMode="auto">
          <a:xfrm>
            <a:off x="4071938" y="43656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56" name="Straight Connector 11"/>
          <p:cNvCxnSpPr>
            <a:cxnSpLocks noChangeShapeType="1"/>
          </p:cNvCxnSpPr>
          <p:nvPr/>
        </p:nvCxnSpPr>
        <p:spPr bwMode="auto">
          <a:xfrm>
            <a:off x="4075113" y="464502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72716" name="TextBox 24"/>
          <p:cNvSpPr txBox="1">
            <a:spLocks noChangeArrowheads="1"/>
          </p:cNvSpPr>
          <p:nvPr/>
        </p:nvSpPr>
        <p:spPr bwMode="auto">
          <a:xfrm>
            <a:off x="4727575" y="1489076"/>
            <a:ext cx="35655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Extend by 1 base</a:t>
            </a:r>
          </a:p>
        </p:txBody>
      </p:sp>
      <p:sp>
        <p:nvSpPr>
          <p:cNvPr id="6158" name="TextBox 25"/>
          <p:cNvSpPr txBox="1">
            <a:spLocks noChangeArrowheads="1"/>
          </p:cNvSpPr>
          <p:nvPr/>
        </p:nvSpPr>
        <p:spPr bwMode="auto">
          <a:xfrm>
            <a:off x="4727575" y="4100513"/>
            <a:ext cx="4337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3600"/>
              <a:t>Reverse termination</a:t>
            </a:r>
          </a:p>
        </p:txBody>
      </p:sp>
      <p:sp>
        <p:nvSpPr>
          <p:cNvPr id="6159" name="TextBox 26"/>
          <p:cNvSpPr txBox="1">
            <a:spLocks noChangeArrowheads="1"/>
          </p:cNvSpPr>
          <p:nvPr/>
        </p:nvSpPr>
        <p:spPr bwMode="auto">
          <a:xfrm>
            <a:off x="4727575" y="5254626"/>
            <a:ext cx="16097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ctr"/>
            <a:r>
              <a:rPr lang="en-GB" sz="3600"/>
              <a:t>Repeat</a:t>
            </a:r>
          </a:p>
        </p:txBody>
      </p:sp>
      <p:cxnSp>
        <p:nvCxnSpPr>
          <p:cNvPr id="6160" name="Straight Connector 11"/>
          <p:cNvCxnSpPr>
            <a:cxnSpLocks noChangeShapeType="1"/>
          </p:cNvCxnSpPr>
          <p:nvPr/>
        </p:nvCxnSpPr>
        <p:spPr bwMode="auto">
          <a:xfrm>
            <a:off x="1922463" y="5540376"/>
            <a:ext cx="2166937"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6161" name="Straight Connector 11"/>
          <p:cNvCxnSpPr>
            <a:cxnSpLocks noChangeShapeType="1"/>
          </p:cNvCxnSpPr>
          <p:nvPr/>
        </p:nvCxnSpPr>
        <p:spPr bwMode="auto">
          <a:xfrm>
            <a:off x="4075113" y="5540376"/>
            <a:ext cx="595312" cy="1587"/>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cxnSp>
        <p:nvCxnSpPr>
          <p:cNvPr id="6162" name="Straight Connector 11"/>
          <p:cNvCxnSpPr>
            <a:cxnSpLocks noChangeShapeType="1"/>
          </p:cNvCxnSpPr>
          <p:nvPr/>
        </p:nvCxnSpPr>
        <p:spPr bwMode="auto">
          <a:xfrm>
            <a:off x="3516313" y="5821363"/>
            <a:ext cx="1157287" cy="1588"/>
          </a:xfrm>
          <a:prstGeom prst="line">
            <a:avLst/>
          </a:prstGeom>
          <a:noFill/>
          <a:ln w="57150">
            <a:solidFill>
              <a:srgbClr val="FFFF00"/>
            </a:solidFill>
            <a:round/>
            <a:headEnd/>
            <a:tailEnd/>
          </a:ln>
          <a:extLst>
            <a:ext uri="{909E8E84-426E-40dd-AFC4-6F175D3DCCD1}">
              <a14:hiddenFill xmlns:a14="http://schemas.microsoft.com/office/drawing/2010/main" xmlns="">
                <a:noFill/>
              </a14:hiddenFill>
            </a:ext>
          </a:extLst>
        </p:spPr>
      </p:cxnSp>
      <p:sp>
        <p:nvSpPr>
          <p:cNvPr id="6163" name="Oval 31"/>
          <p:cNvSpPr>
            <a:spLocks noChangeArrowheads="1"/>
          </p:cNvSpPr>
          <p:nvPr/>
        </p:nvSpPr>
        <p:spPr bwMode="auto">
          <a:xfrm>
            <a:off x="3436938" y="5754688"/>
            <a:ext cx="133350" cy="133350"/>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cxnSp>
        <p:nvCxnSpPr>
          <p:cNvPr id="6164" name="Straight Arrow Connector 33"/>
          <p:cNvCxnSpPr>
            <a:cxnSpLocks noChangeShapeType="1"/>
          </p:cNvCxnSpPr>
          <p:nvPr/>
        </p:nvCxnSpPr>
        <p:spPr bwMode="auto">
          <a:xfrm rot="5400000">
            <a:off x="3298031" y="3960020"/>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6165" name="Straight Arrow Connector 34"/>
          <p:cNvCxnSpPr>
            <a:cxnSpLocks noChangeShapeType="1"/>
          </p:cNvCxnSpPr>
          <p:nvPr/>
        </p:nvCxnSpPr>
        <p:spPr bwMode="auto">
          <a:xfrm rot="5400000">
            <a:off x="3298031" y="5042695"/>
            <a:ext cx="511175"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984459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5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8" grpId="0"/>
      <p:bldP spid="6158" grpId="1"/>
      <p:bldP spid="6159" grpId="0"/>
      <p:bldP spid="61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GB">
                <a:latin typeface="Georgia" charset="0"/>
              </a:rPr>
              <a:t>Capillary Reactions</a:t>
            </a:r>
          </a:p>
        </p:txBody>
      </p:sp>
      <p:pic>
        <p:nvPicPr>
          <p:cNvPr id="73730" name="Picture 18" descr="http://tbn0.google.com/images?q=tbn:uzoYmfsRbgU3tM:http://www.daigger.com/assets/product_images/425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1955800"/>
            <a:ext cx="1166812" cy="153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1"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tube</a:t>
            </a:r>
            <a:endParaRPr lang="en-GB" sz="4000" b="1"/>
          </a:p>
          <a:p>
            <a:r>
              <a:rPr lang="en-GB" sz="4000">
                <a:solidFill>
                  <a:srgbClr val="8D0017"/>
                </a:solidFill>
              </a:rPr>
              <a:t>1 template</a:t>
            </a:r>
          </a:p>
        </p:txBody>
      </p:sp>
      <p:sp>
        <p:nvSpPr>
          <p:cNvPr id="6" name="TextBox 4"/>
          <p:cNvSpPr txBox="1">
            <a:spLocks noChangeArrowheads="1"/>
          </p:cNvSpPr>
          <p:nvPr/>
        </p:nvSpPr>
        <p:spPr bwMode="auto">
          <a:xfrm>
            <a:off x="5307013" y="3678238"/>
            <a:ext cx="2708275"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capillary</a:t>
            </a:r>
          </a:p>
          <a:p>
            <a:r>
              <a:rPr lang="en-GB" sz="4000">
                <a:solidFill>
                  <a:srgbClr val="8D0017"/>
                </a:solidFill>
              </a:rPr>
              <a:t>1000 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grpSp>
        <p:nvGrpSpPr>
          <p:cNvPr id="2" name="Group 20"/>
          <p:cNvGrpSpPr>
            <a:grpSpLocks/>
          </p:cNvGrpSpPr>
          <p:nvPr/>
        </p:nvGrpSpPr>
        <p:grpSpPr bwMode="auto">
          <a:xfrm>
            <a:off x="5046663" y="2800350"/>
            <a:ext cx="3414712" cy="439738"/>
            <a:chOff x="5046663" y="2800350"/>
            <a:chExt cx="3414712" cy="439738"/>
          </a:xfrm>
        </p:grpSpPr>
        <p:sp>
          <p:nvSpPr>
            <p:cNvPr id="73735" name="Rectangle 45"/>
            <p:cNvSpPr>
              <a:spLocks noChangeArrowheads="1"/>
            </p:cNvSpPr>
            <p:nvPr/>
          </p:nvSpPr>
          <p:spPr bwMode="auto">
            <a:xfrm>
              <a:off x="5046663" y="2800350"/>
              <a:ext cx="3411604" cy="439738"/>
            </a:xfrm>
            <a:prstGeom prst="rect">
              <a:avLst/>
            </a:prstGeom>
            <a:solidFill>
              <a:schemeClr val="accent1"/>
            </a:solidFill>
            <a:ln w="9525">
              <a:solidFill>
                <a:schemeClr val="tx1"/>
              </a:solidFill>
              <a:round/>
              <a:headEnd/>
              <a:tailEnd/>
            </a:ln>
          </p:spPr>
          <p:txBody>
            <a:bodyPr/>
            <a:lstStyle/>
            <a:p>
              <a:endParaRPr lang="en-GB"/>
            </a:p>
          </p:txBody>
        </p:sp>
        <p:cxnSp>
          <p:nvCxnSpPr>
            <p:cNvPr id="73736" name="Straight Connector 47"/>
            <p:cNvCxnSpPr>
              <a:cxnSpLocks noChangeShapeType="1"/>
            </p:cNvCxnSpPr>
            <p:nvPr/>
          </p:nvCxnSpPr>
          <p:spPr bwMode="auto">
            <a:xfrm>
              <a:off x="5046663" y="2832379"/>
              <a:ext cx="3411604" cy="1719"/>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7" name="Straight Connector 48"/>
            <p:cNvCxnSpPr>
              <a:cxnSpLocks noChangeShapeType="1"/>
            </p:cNvCxnSpPr>
            <p:nvPr/>
          </p:nvCxnSpPr>
          <p:spPr bwMode="auto">
            <a:xfrm>
              <a:off x="5046663" y="3212301"/>
              <a:ext cx="3414712" cy="171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cxnSp>
        <p:cxnSp>
          <p:nvCxnSpPr>
            <p:cNvPr id="73738" name="Straight Connector 55"/>
            <p:cNvCxnSpPr>
              <a:cxnSpLocks noChangeShapeType="1"/>
            </p:cNvCxnSpPr>
            <p:nvPr/>
          </p:nvCxnSpPr>
          <p:spPr bwMode="auto">
            <a:xfrm rot="5400000">
              <a:off x="6007398"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39" name="Straight Connector 61"/>
            <p:cNvCxnSpPr>
              <a:cxnSpLocks noChangeShapeType="1"/>
            </p:cNvCxnSpPr>
            <p:nvPr/>
          </p:nvCxnSpPr>
          <p:spPr bwMode="auto">
            <a:xfrm rot="5400000">
              <a:off x="6159226" y="3021671"/>
              <a:ext cx="324651" cy="1037"/>
            </a:xfrm>
            <a:prstGeom prst="line">
              <a:avLst/>
            </a:prstGeom>
            <a:noFill/>
            <a:ln w="101600">
              <a:solidFill>
                <a:srgbClr val="FF0000"/>
              </a:solidFill>
              <a:round/>
              <a:headEnd/>
              <a:tailEnd/>
            </a:ln>
            <a:extLst>
              <a:ext uri="{909E8E84-426E-40dd-AFC4-6F175D3DCCD1}">
                <a14:hiddenFill xmlns:a14="http://schemas.microsoft.com/office/drawing/2010/main" xmlns="">
                  <a:noFill/>
                </a14:hiddenFill>
              </a:ext>
            </a:extLst>
          </p:spPr>
        </p:cxnSp>
        <p:cxnSp>
          <p:nvCxnSpPr>
            <p:cNvPr id="73740" name="Straight Connector 62"/>
            <p:cNvCxnSpPr>
              <a:cxnSpLocks noChangeShapeType="1"/>
            </p:cNvCxnSpPr>
            <p:nvPr/>
          </p:nvCxnSpPr>
          <p:spPr bwMode="auto">
            <a:xfrm rot="5400000">
              <a:off x="6311055" y="3021671"/>
              <a:ext cx="324651" cy="1037"/>
            </a:xfrm>
            <a:prstGeom prst="line">
              <a:avLst/>
            </a:prstGeom>
            <a:noFill/>
            <a:ln w="101600">
              <a:solidFill>
                <a:srgbClr val="00B050"/>
              </a:solidFill>
              <a:round/>
              <a:headEnd/>
              <a:tailEnd/>
            </a:ln>
            <a:extLst>
              <a:ext uri="{909E8E84-426E-40dd-AFC4-6F175D3DCCD1}">
                <a14:hiddenFill xmlns:a14="http://schemas.microsoft.com/office/drawing/2010/main" xmlns="">
                  <a:noFill/>
                </a14:hiddenFill>
              </a:ext>
            </a:extLst>
          </p:spPr>
        </p:cxnSp>
        <p:cxnSp>
          <p:nvCxnSpPr>
            <p:cNvPr id="73741" name="Straight Connector 63"/>
            <p:cNvCxnSpPr>
              <a:cxnSpLocks noChangeShapeType="1"/>
            </p:cNvCxnSpPr>
            <p:nvPr/>
          </p:nvCxnSpPr>
          <p:spPr bwMode="auto">
            <a:xfrm rot="5400000">
              <a:off x="6462884" y="3021671"/>
              <a:ext cx="324651" cy="1037"/>
            </a:xfrm>
            <a:prstGeom prst="line">
              <a:avLst/>
            </a:prstGeom>
            <a:noFill/>
            <a:ln w="101600">
              <a:solidFill>
                <a:srgbClr val="FFFF00"/>
              </a:solidFill>
              <a:round/>
              <a:headEnd/>
              <a:tailEnd/>
            </a:ln>
            <a:extLst>
              <a:ext uri="{909E8E84-426E-40dd-AFC4-6F175D3DCCD1}">
                <a14:hiddenFill xmlns:a14="http://schemas.microsoft.com/office/drawing/2010/main" xmlns="">
                  <a:noFill/>
                </a14:hiddenFill>
              </a:ext>
            </a:extLst>
          </p:spPr>
        </p:cxnSp>
        <p:cxnSp>
          <p:nvCxnSpPr>
            <p:cNvPr id="73742" name="Straight Connector 64"/>
            <p:cNvCxnSpPr>
              <a:cxnSpLocks noChangeShapeType="1"/>
            </p:cNvCxnSpPr>
            <p:nvPr/>
          </p:nvCxnSpPr>
          <p:spPr bwMode="auto">
            <a:xfrm rot="5400000">
              <a:off x="6612332" y="3021671"/>
              <a:ext cx="324651" cy="1037"/>
            </a:xfrm>
            <a:prstGeom prst="line">
              <a:avLst/>
            </a:prstGeom>
            <a:noFill/>
            <a:ln w="101600">
              <a:solidFill>
                <a:srgbClr val="0070C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4487300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GB">
                <a:latin typeface="Georgia" charset="0"/>
              </a:rPr>
              <a:t>Next-Generation Reactions</a:t>
            </a:r>
          </a:p>
        </p:txBody>
      </p:sp>
      <p:sp>
        <p:nvSpPr>
          <p:cNvPr id="74754" name="TextBox 4"/>
          <p:cNvSpPr txBox="1">
            <a:spLocks noChangeArrowheads="1"/>
          </p:cNvSpPr>
          <p:nvPr/>
        </p:nvSpPr>
        <p:spPr bwMode="auto">
          <a:xfrm>
            <a:off x="1330325" y="3678238"/>
            <a:ext cx="2528888"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feature</a:t>
            </a:r>
          </a:p>
          <a:p>
            <a:r>
              <a:rPr lang="en-GB" sz="4000">
                <a:solidFill>
                  <a:srgbClr val="8D0017"/>
                </a:solidFill>
              </a:rPr>
              <a:t>1 template</a:t>
            </a:r>
          </a:p>
        </p:txBody>
      </p:sp>
      <p:sp>
        <p:nvSpPr>
          <p:cNvPr id="6" name="TextBox 4"/>
          <p:cNvSpPr txBox="1">
            <a:spLocks noChangeArrowheads="1"/>
          </p:cNvSpPr>
          <p:nvPr/>
        </p:nvSpPr>
        <p:spPr bwMode="auto">
          <a:xfrm>
            <a:off x="5348288" y="3649663"/>
            <a:ext cx="2351087" cy="1322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r>
              <a:rPr lang="en-GB" sz="4000"/>
              <a:t>1 chip</a:t>
            </a:r>
          </a:p>
          <a:p>
            <a:r>
              <a:rPr lang="en-GB" sz="4000">
                <a:solidFill>
                  <a:srgbClr val="8D0017"/>
                </a:solidFill>
              </a:rPr>
              <a:t>gigabases</a:t>
            </a:r>
          </a:p>
        </p:txBody>
      </p:sp>
      <p:cxnSp>
        <p:nvCxnSpPr>
          <p:cNvPr id="9" name="Straight Arrow Connector 8"/>
          <p:cNvCxnSpPr>
            <a:cxnSpLocks noChangeShapeType="1"/>
          </p:cNvCxnSpPr>
          <p:nvPr/>
        </p:nvCxnSpPr>
        <p:spPr bwMode="auto">
          <a:xfrm>
            <a:off x="3994150" y="4319588"/>
            <a:ext cx="787400" cy="1587"/>
          </a:xfrm>
          <a:prstGeom prst="straightConnector1">
            <a:avLst/>
          </a:prstGeom>
          <a:noFill/>
          <a:ln w="76200">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18" name="AutoShape 25"/>
          <p:cNvSpPr>
            <a:spLocks noChangeArrowheads="1"/>
          </p:cNvSpPr>
          <p:nvPr/>
        </p:nvSpPr>
        <p:spPr bwMode="auto">
          <a:xfrm>
            <a:off x="5133975" y="2817813"/>
            <a:ext cx="2741613" cy="398462"/>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grpSp>
        <p:nvGrpSpPr>
          <p:cNvPr id="74758" name="Group 20"/>
          <p:cNvGrpSpPr>
            <a:grpSpLocks/>
          </p:cNvGrpSpPr>
          <p:nvPr/>
        </p:nvGrpSpPr>
        <p:grpSpPr bwMode="auto">
          <a:xfrm>
            <a:off x="1012825" y="2598738"/>
            <a:ext cx="828675" cy="828675"/>
            <a:chOff x="2146300" y="2341563"/>
            <a:chExt cx="828675" cy="828675"/>
          </a:xfrm>
        </p:grpSpPr>
        <p:sp>
          <p:nvSpPr>
            <p:cNvPr id="74766" name="Oval 8"/>
            <p:cNvSpPr>
              <a:spLocks noChangeArrowheads="1"/>
            </p:cNvSpPr>
            <p:nvPr/>
          </p:nvSpPr>
          <p:spPr bwMode="auto">
            <a:xfrm>
              <a:off x="2146300" y="2341563"/>
              <a:ext cx="828675" cy="828675"/>
            </a:xfrm>
            <a:prstGeom prst="ellipse">
              <a:avLst/>
            </a:prstGeom>
            <a:solidFill>
              <a:schemeClr val="accent1"/>
            </a:solidFill>
            <a:ln w="9525">
              <a:solidFill>
                <a:schemeClr val="tx1"/>
              </a:solidFill>
              <a:round/>
              <a:headEnd/>
              <a:tailEnd/>
            </a:ln>
          </p:spPr>
          <p:txBody>
            <a:bodyPr/>
            <a:lstStyle/>
            <a:p>
              <a:endParaRPr lang="en-GB"/>
            </a:p>
          </p:txBody>
        </p:sp>
        <p:pic>
          <p:nvPicPr>
            <p:cNvPr id="74767" name="Picture 2" descr="http://tlcschnauzers.com/images/graphics/dn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474913"/>
              <a:ext cx="598488"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4759" name="Oval 21"/>
          <p:cNvSpPr>
            <a:spLocks noChangeArrowheads="1"/>
          </p:cNvSpPr>
          <p:nvPr/>
        </p:nvSpPr>
        <p:spPr bwMode="auto">
          <a:xfrm>
            <a:off x="2036763" y="2732088"/>
            <a:ext cx="561975" cy="561975"/>
          </a:xfrm>
          <a:prstGeom prst="ellipse">
            <a:avLst/>
          </a:prstGeom>
          <a:solidFill>
            <a:schemeClr val="accent1"/>
          </a:solidFill>
          <a:ln w="38100">
            <a:solidFill>
              <a:schemeClr val="tx1"/>
            </a:solidFill>
            <a:round/>
            <a:headEnd/>
            <a:tailEnd/>
          </a:ln>
        </p:spPr>
        <p:txBody>
          <a:bodyPr/>
          <a:lstStyle/>
          <a:p>
            <a:endParaRPr lang="en-GB"/>
          </a:p>
        </p:txBody>
      </p:sp>
      <p:grpSp>
        <p:nvGrpSpPr>
          <p:cNvPr id="74760" name="Group 36"/>
          <p:cNvGrpSpPr>
            <a:grpSpLocks/>
          </p:cNvGrpSpPr>
          <p:nvPr/>
        </p:nvGrpSpPr>
        <p:grpSpPr bwMode="auto">
          <a:xfrm>
            <a:off x="2768600" y="2744788"/>
            <a:ext cx="1222375" cy="536575"/>
            <a:chOff x="2768601" y="2798013"/>
            <a:chExt cx="1222374" cy="536531"/>
          </a:xfrm>
        </p:grpSpPr>
        <p:sp>
          <p:nvSpPr>
            <p:cNvPr id="74761" name="AutoShape 25"/>
            <p:cNvSpPr>
              <a:spLocks noChangeArrowheads="1"/>
            </p:cNvSpPr>
            <p:nvPr/>
          </p:nvSpPr>
          <p:spPr bwMode="auto">
            <a:xfrm>
              <a:off x="2768601" y="3077369"/>
              <a:ext cx="1222374" cy="257175"/>
            </a:xfrm>
            <a:prstGeom prst="cube">
              <a:avLst>
                <a:gd name="adj" fmla="val 70833"/>
              </a:avLst>
            </a:prstGeom>
            <a:solidFill>
              <a:schemeClr val="accent1"/>
            </a:solidFill>
            <a:ln w="12700">
              <a:solidFill>
                <a:schemeClr val="tx1"/>
              </a:solidFill>
              <a:miter lim="800000"/>
              <a:headEnd type="none" w="sm" len="sm"/>
              <a:tailEnd type="none" w="sm" len="sm"/>
            </a:ln>
          </p:spPr>
          <p:txBody>
            <a:bodyPr wrap="none" anchor="ctr"/>
            <a:lstStyle/>
            <a:p>
              <a:endParaRPr lang="en-GB"/>
            </a:p>
          </p:txBody>
        </p:sp>
        <p:cxnSp>
          <p:nvCxnSpPr>
            <p:cNvPr id="74762" name="Straight Connector 11"/>
            <p:cNvCxnSpPr>
              <a:cxnSpLocks noChangeShapeType="1"/>
            </p:cNvCxnSpPr>
            <p:nvPr/>
          </p:nvCxnSpPr>
          <p:spPr bwMode="auto">
            <a:xfrm rot="5400000">
              <a:off x="3103674" y="3003400"/>
              <a:ext cx="368145" cy="221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3" name="Straight Connector 11"/>
            <p:cNvCxnSpPr>
              <a:cxnSpLocks noChangeShapeType="1"/>
            </p:cNvCxnSpPr>
            <p:nvPr/>
          </p:nvCxnSpPr>
          <p:spPr bwMode="auto">
            <a:xfrm rot="5400000">
              <a:off x="3220957" y="2970065"/>
              <a:ext cx="344104"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4" name="Straight Connector 11"/>
            <p:cNvCxnSpPr>
              <a:cxnSpLocks noChangeShapeType="1"/>
            </p:cNvCxnSpPr>
            <p:nvPr/>
          </p:nvCxnSpPr>
          <p:spPr bwMode="auto">
            <a:xfrm rot="5400000">
              <a:off x="3178274" y="3072992"/>
              <a:ext cx="315790" cy="41"/>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cxnSp>
          <p:nvCxnSpPr>
            <p:cNvPr id="74765" name="Straight Connector 11"/>
            <p:cNvCxnSpPr>
              <a:cxnSpLocks noChangeShapeType="1"/>
            </p:cNvCxnSpPr>
            <p:nvPr/>
          </p:nvCxnSpPr>
          <p:spPr bwMode="auto">
            <a:xfrm rot="5400000">
              <a:off x="3264567" y="3043837"/>
              <a:ext cx="342152"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3332437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GB" i="1">
                <a:latin typeface="Georgia" charset="0"/>
              </a:rPr>
              <a:t>De-novo</a:t>
            </a:r>
            <a:r>
              <a:rPr lang="en-GB">
                <a:latin typeface="Georgia" charset="0"/>
              </a:rPr>
              <a:t> Sequencing</a:t>
            </a:r>
          </a:p>
        </p:txBody>
      </p:sp>
      <p:cxnSp>
        <p:nvCxnSpPr>
          <p:cNvPr id="75778" name="Straight Connector 6"/>
          <p:cNvCxnSpPr>
            <a:cxnSpLocks noChangeShapeType="1"/>
          </p:cNvCxnSpPr>
          <p:nvPr/>
        </p:nvCxnSpPr>
        <p:spPr bwMode="auto">
          <a:xfrm>
            <a:off x="1616075" y="26304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79" name="Straight Connector 8"/>
          <p:cNvCxnSpPr>
            <a:cxnSpLocks noChangeShapeType="1"/>
          </p:cNvCxnSpPr>
          <p:nvPr/>
        </p:nvCxnSpPr>
        <p:spPr bwMode="auto">
          <a:xfrm>
            <a:off x="1431925" y="2897188"/>
            <a:ext cx="884238"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0" name="Straight Connector 10"/>
          <p:cNvCxnSpPr>
            <a:cxnSpLocks noChangeShapeType="1"/>
          </p:cNvCxnSpPr>
          <p:nvPr/>
        </p:nvCxnSpPr>
        <p:spPr bwMode="auto">
          <a:xfrm>
            <a:off x="2189163" y="3271838"/>
            <a:ext cx="8191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1" name="Straight Connector 11"/>
          <p:cNvCxnSpPr>
            <a:cxnSpLocks noChangeShapeType="1"/>
          </p:cNvCxnSpPr>
          <p:nvPr/>
        </p:nvCxnSpPr>
        <p:spPr bwMode="auto">
          <a:xfrm>
            <a:off x="2208213" y="2449513"/>
            <a:ext cx="796925"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2" name="Straight Connector 14"/>
          <p:cNvCxnSpPr>
            <a:cxnSpLocks noChangeShapeType="1"/>
          </p:cNvCxnSpPr>
          <p:nvPr/>
        </p:nvCxnSpPr>
        <p:spPr bwMode="auto">
          <a:xfrm>
            <a:off x="1992313" y="27590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3" name="Straight Connector 17"/>
          <p:cNvCxnSpPr>
            <a:cxnSpLocks noChangeShapeType="1"/>
          </p:cNvCxnSpPr>
          <p:nvPr/>
        </p:nvCxnSpPr>
        <p:spPr bwMode="auto">
          <a:xfrm>
            <a:off x="1508125" y="2300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4" name="Straight Connector 18"/>
          <p:cNvCxnSpPr>
            <a:cxnSpLocks noChangeShapeType="1"/>
          </p:cNvCxnSpPr>
          <p:nvPr/>
        </p:nvCxnSpPr>
        <p:spPr bwMode="auto">
          <a:xfrm>
            <a:off x="4144963" y="3108325"/>
            <a:ext cx="7874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5" name="Straight Connector 19"/>
          <p:cNvCxnSpPr>
            <a:cxnSpLocks noChangeShapeType="1"/>
          </p:cNvCxnSpPr>
          <p:nvPr/>
        </p:nvCxnSpPr>
        <p:spPr bwMode="auto">
          <a:xfrm>
            <a:off x="3525838" y="2938463"/>
            <a:ext cx="86995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6" name="Straight Connector 20"/>
          <p:cNvCxnSpPr>
            <a:cxnSpLocks noChangeShapeType="1"/>
          </p:cNvCxnSpPr>
          <p:nvPr/>
        </p:nvCxnSpPr>
        <p:spPr bwMode="auto">
          <a:xfrm>
            <a:off x="4429125" y="2276475"/>
            <a:ext cx="911225"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7" name="Straight Connector 21"/>
          <p:cNvCxnSpPr>
            <a:cxnSpLocks noChangeShapeType="1"/>
          </p:cNvCxnSpPr>
          <p:nvPr/>
        </p:nvCxnSpPr>
        <p:spPr bwMode="auto">
          <a:xfrm>
            <a:off x="3581400" y="336867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8" name="Straight Connector 22"/>
          <p:cNvCxnSpPr>
            <a:cxnSpLocks noChangeShapeType="1"/>
          </p:cNvCxnSpPr>
          <p:nvPr/>
        </p:nvCxnSpPr>
        <p:spPr bwMode="auto">
          <a:xfrm>
            <a:off x="4325938" y="28035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89" name="Straight Connector 24"/>
          <p:cNvCxnSpPr>
            <a:cxnSpLocks noChangeShapeType="1"/>
          </p:cNvCxnSpPr>
          <p:nvPr/>
        </p:nvCxnSpPr>
        <p:spPr bwMode="auto">
          <a:xfrm>
            <a:off x="3743325" y="24526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0" name="Straight Connector 25"/>
          <p:cNvCxnSpPr>
            <a:cxnSpLocks noChangeShapeType="1"/>
          </p:cNvCxnSpPr>
          <p:nvPr/>
        </p:nvCxnSpPr>
        <p:spPr bwMode="auto">
          <a:xfrm>
            <a:off x="5965825" y="29352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1" name="Straight Connector 27"/>
          <p:cNvCxnSpPr>
            <a:cxnSpLocks noChangeShapeType="1"/>
          </p:cNvCxnSpPr>
          <p:nvPr/>
        </p:nvCxnSpPr>
        <p:spPr bwMode="auto">
          <a:xfrm>
            <a:off x="6229350" y="2362200"/>
            <a:ext cx="989013"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2" name="Straight Connector 28"/>
          <p:cNvCxnSpPr>
            <a:cxnSpLocks noChangeShapeType="1"/>
          </p:cNvCxnSpPr>
          <p:nvPr/>
        </p:nvCxnSpPr>
        <p:spPr bwMode="auto">
          <a:xfrm>
            <a:off x="6278563" y="2778125"/>
            <a:ext cx="939800" cy="158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3" name="Straight Connector 29"/>
          <p:cNvCxnSpPr>
            <a:cxnSpLocks noChangeShapeType="1"/>
          </p:cNvCxnSpPr>
          <p:nvPr/>
        </p:nvCxnSpPr>
        <p:spPr bwMode="auto">
          <a:xfrm>
            <a:off x="5500688" y="3290888"/>
            <a:ext cx="9398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75794" name="Straight Connector 31"/>
          <p:cNvCxnSpPr>
            <a:cxnSpLocks noChangeShapeType="1"/>
          </p:cNvCxnSpPr>
          <p:nvPr/>
        </p:nvCxnSpPr>
        <p:spPr bwMode="auto">
          <a:xfrm>
            <a:off x="5500688" y="2605088"/>
            <a:ext cx="787400" cy="1587"/>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cxnSp>
      <p:cxnSp>
        <p:nvCxnSpPr>
          <p:cNvPr id="10266" name="Straight Connector 32"/>
          <p:cNvCxnSpPr>
            <a:cxnSpLocks noChangeShapeType="1"/>
          </p:cNvCxnSpPr>
          <p:nvPr/>
        </p:nvCxnSpPr>
        <p:spPr bwMode="auto">
          <a:xfrm>
            <a:off x="1438275" y="4187825"/>
            <a:ext cx="1573213"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7" name="Straight Connector 37"/>
          <p:cNvCxnSpPr>
            <a:cxnSpLocks noChangeShapeType="1"/>
          </p:cNvCxnSpPr>
          <p:nvPr/>
        </p:nvCxnSpPr>
        <p:spPr bwMode="auto">
          <a:xfrm>
            <a:off x="5495925" y="4187825"/>
            <a:ext cx="1722438"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10268" name="Straight Connector 39"/>
          <p:cNvCxnSpPr>
            <a:cxnSpLocks noChangeShapeType="1"/>
          </p:cNvCxnSpPr>
          <p:nvPr/>
        </p:nvCxnSpPr>
        <p:spPr bwMode="auto">
          <a:xfrm>
            <a:off x="4887913" y="4468813"/>
            <a:ext cx="738187" cy="1587"/>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cxnSp>
        <p:nvCxnSpPr>
          <p:cNvPr id="10269" name="Straight Connector 40"/>
          <p:cNvCxnSpPr>
            <a:cxnSpLocks noChangeShapeType="1"/>
          </p:cNvCxnSpPr>
          <p:nvPr/>
        </p:nvCxnSpPr>
        <p:spPr bwMode="auto">
          <a:xfrm>
            <a:off x="1427163" y="5630863"/>
            <a:ext cx="5797550" cy="1587"/>
          </a:xfrm>
          <a:prstGeom prst="line">
            <a:avLst/>
          </a:prstGeom>
          <a:noFill/>
          <a:ln w="57150">
            <a:solidFill>
              <a:srgbClr val="7030A0"/>
            </a:solidFill>
            <a:round/>
            <a:headEnd/>
            <a:tailEnd/>
          </a:ln>
          <a:extLst>
            <a:ext uri="{909E8E84-426E-40dd-AFC4-6F175D3DCCD1}">
              <a14:hiddenFill xmlns:a14="http://schemas.microsoft.com/office/drawing/2010/main" xmlns="">
                <a:noFill/>
              </a14:hiddenFill>
            </a:ext>
          </a:extLst>
        </p:spPr>
      </p:cxnSp>
      <p:sp>
        <p:nvSpPr>
          <p:cNvPr id="10270" name="TextBox 41"/>
          <p:cNvSpPr txBox="1">
            <a:spLocks noChangeArrowheads="1"/>
          </p:cNvSpPr>
          <p:nvPr/>
        </p:nvSpPr>
        <p:spPr bwMode="auto">
          <a:xfrm>
            <a:off x="5965825" y="5227638"/>
            <a:ext cx="2276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Finished sequence</a:t>
            </a:r>
          </a:p>
        </p:txBody>
      </p:sp>
      <p:sp>
        <p:nvSpPr>
          <p:cNvPr id="10271" name="TextBox 42"/>
          <p:cNvSpPr txBox="1">
            <a:spLocks noChangeArrowheads="1"/>
          </p:cNvSpPr>
          <p:nvPr/>
        </p:nvSpPr>
        <p:spPr bwMode="auto">
          <a:xfrm>
            <a:off x="7227888" y="4268788"/>
            <a:ext cx="10144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Gap fill</a:t>
            </a:r>
          </a:p>
        </p:txBody>
      </p:sp>
      <p:sp>
        <p:nvSpPr>
          <p:cNvPr id="10272" name="TextBox 43"/>
          <p:cNvSpPr txBox="1">
            <a:spLocks noChangeArrowheads="1"/>
          </p:cNvSpPr>
          <p:nvPr/>
        </p:nvSpPr>
        <p:spPr bwMode="auto">
          <a:xfrm>
            <a:off x="6794500" y="3687763"/>
            <a:ext cx="144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b="1"/>
              <a:t>Assemble</a:t>
            </a:r>
          </a:p>
        </p:txBody>
      </p:sp>
      <p:sp>
        <p:nvSpPr>
          <p:cNvPr id="75802" name="TextBox 5"/>
          <p:cNvSpPr txBox="1">
            <a:spLocks noChangeArrowheads="1"/>
          </p:cNvSpPr>
          <p:nvPr/>
        </p:nvSpPr>
        <p:spPr bwMode="auto">
          <a:xfrm>
            <a:off x="5824538" y="1841500"/>
            <a:ext cx="24177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rgbClr val="074987"/>
                </a:solidFill>
                <a:latin typeface="Georgia" charset="0"/>
                <a:ea typeface="ＭＳ Ｐゴシック" charset="0"/>
                <a:cs typeface="ＭＳ Ｐゴシック" charset="0"/>
              </a:defRPr>
            </a:lvl1pPr>
            <a:lvl2pPr marL="742950" indent="-285750">
              <a:defRPr sz="2000">
                <a:solidFill>
                  <a:srgbClr val="074987"/>
                </a:solidFill>
                <a:latin typeface="Georgia" charset="0"/>
                <a:ea typeface="ＭＳ Ｐゴシック" charset="0"/>
              </a:defRPr>
            </a:lvl2pPr>
            <a:lvl3pPr marL="1143000" indent="-228600">
              <a:defRPr sz="2000">
                <a:solidFill>
                  <a:srgbClr val="074987"/>
                </a:solidFill>
                <a:latin typeface="Georgia" charset="0"/>
                <a:ea typeface="ＭＳ Ｐゴシック" charset="0"/>
              </a:defRPr>
            </a:lvl3pPr>
            <a:lvl4pPr marL="1600200" indent="-228600">
              <a:defRPr sz="2000">
                <a:solidFill>
                  <a:srgbClr val="074987"/>
                </a:solidFill>
                <a:latin typeface="Georgia" charset="0"/>
                <a:ea typeface="ＭＳ Ｐゴシック" charset="0"/>
              </a:defRPr>
            </a:lvl4pPr>
            <a:lvl5pPr marL="2057400" indent="-228600">
              <a:defRPr sz="2000">
                <a:solidFill>
                  <a:srgbClr val="074987"/>
                </a:solidFill>
                <a:latin typeface="Georgia" charset="0"/>
                <a:ea typeface="ＭＳ Ｐゴシック" charset="0"/>
              </a:defRPr>
            </a:lvl5pPr>
            <a:lvl6pPr marL="2514600" indent="-228600" eaLnBrk="0" fontAlgn="base" hangingPunct="0">
              <a:spcBef>
                <a:spcPct val="0"/>
              </a:spcBef>
              <a:spcAft>
                <a:spcPct val="0"/>
              </a:spcAft>
              <a:defRPr sz="2000">
                <a:solidFill>
                  <a:srgbClr val="074987"/>
                </a:solidFill>
                <a:latin typeface="Georgia" charset="0"/>
                <a:ea typeface="ＭＳ Ｐゴシック" charset="0"/>
              </a:defRPr>
            </a:lvl6pPr>
            <a:lvl7pPr marL="2971800" indent="-228600" eaLnBrk="0" fontAlgn="base" hangingPunct="0">
              <a:spcBef>
                <a:spcPct val="0"/>
              </a:spcBef>
              <a:spcAft>
                <a:spcPct val="0"/>
              </a:spcAft>
              <a:defRPr sz="2000">
                <a:solidFill>
                  <a:srgbClr val="074987"/>
                </a:solidFill>
                <a:latin typeface="Georgia" charset="0"/>
                <a:ea typeface="ＭＳ Ｐゴシック" charset="0"/>
              </a:defRPr>
            </a:lvl7pPr>
            <a:lvl8pPr marL="3429000" indent="-228600" eaLnBrk="0" fontAlgn="base" hangingPunct="0">
              <a:spcBef>
                <a:spcPct val="0"/>
              </a:spcBef>
              <a:spcAft>
                <a:spcPct val="0"/>
              </a:spcAft>
              <a:defRPr sz="2000">
                <a:solidFill>
                  <a:srgbClr val="074987"/>
                </a:solidFill>
                <a:latin typeface="Georgia" charset="0"/>
                <a:ea typeface="ＭＳ Ｐゴシック" charset="0"/>
              </a:defRPr>
            </a:lvl8pPr>
            <a:lvl9pPr marL="3886200" indent="-228600" eaLnBrk="0" fontAlgn="base" hangingPunct="0">
              <a:spcBef>
                <a:spcPct val="0"/>
              </a:spcBef>
              <a:spcAft>
                <a:spcPct val="0"/>
              </a:spcAft>
              <a:defRPr sz="2000">
                <a:solidFill>
                  <a:srgbClr val="074987"/>
                </a:solidFill>
                <a:latin typeface="Georgia" charset="0"/>
                <a:ea typeface="ＭＳ Ｐゴシック" charset="0"/>
              </a:defRPr>
            </a:lvl9pPr>
          </a:lstStyle>
          <a:p>
            <a:pPr algn="r"/>
            <a:r>
              <a:rPr lang="en-GB"/>
              <a:t>Long shotgun reads</a:t>
            </a:r>
          </a:p>
        </p:txBody>
      </p:sp>
      <p:cxnSp>
        <p:nvCxnSpPr>
          <p:cNvPr id="28" name="Straight Arrow Connector 17"/>
          <p:cNvCxnSpPr>
            <a:cxnSpLocks noChangeShapeType="1"/>
          </p:cNvCxnSpPr>
          <p:nvPr/>
        </p:nvCxnSpPr>
        <p:spPr bwMode="auto">
          <a:xfrm rot="5400000">
            <a:off x="4419601" y="3771900"/>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17"/>
          <p:cNvCxnSpPr>
            <a:cxnSpLocks noChangeShapeType="1"/>
          </p:cNvCxnSpPr>
          <p:nvPr/>
        </p:nvCxnSpPr>
        <p:spPr bwMode="auto">
          <a:xfrm rot="5400000">
            <a:off x="4419601" y="5222875"/>
            <a:ext cx="512762" cy="158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33" name="Straight Connector 37"/>
          <p:cNvCxnSpPr>
            <a:cxnSpLocks noChangeShapeType="1"/>
          </p:cNvCxnSpPr>
          <p:nvPr/>
        </p:nvCxnSpPr>
        <p:spPr bwMode="auto">
          <a:xfrm>
            <a:off x="3524250" y="4187825"/>
            <a:ext cx="1812925" cy="0"/>
          </a:xfrm>
          <a:prstGeom prst="line">
            <a:avLst/>
          </a:prstGeom>
          <a:noFill/>
          <a:ln w="57150">
            <a:solidFill>
              <a:srgbClr val="00B0F0"/>
            </a:solidFill>
            <a:round/>
            <a:headEnd/>
            <a:tailEnd/>
          </a:ln>
          <a:extLst>
            <a:ext uri="{909E8E84-426E-40dd-AFC4-6F175D3DCCD1}">
              <a14:hiddenFill xmlns:a14="http://schemas.microsoft.com/office/drawing/2010/main" xmlns="">
                <a:noFill/>
              </a14:hiddenFill>
            </a:ext>
          </a:extLst>
        </p:spPr>
      </p:cxnSp>
      <p:cxnSp>
        <p:nvCxnSpPr>
          <p:cNvPr id="36" name="Straight Connector 39"/>
          <p:cNvCxnSpPr>
            <a:cxnSpLocks noChangeShapeType="1"/>
          </p:cNvCxnSpPr>
          <p:nvPr/>
        </p:nvCxnSpPr>
        <p:spPr bwMode="auto">
          <a:xfrm>
            <a:off x="2970213" y="4467225"/>
            <a:ext cx="738187" cy="1588"/>
          </a:xfrm>
          <a:prstGeom prst="line">
            <a:avLst/>
          </a:prstGeom>
          <a:noFill/>
          <a:ln w="57150">
            <a:solidFill>
              <a:srgbClr val="00B050"/>
            </a:solidFill>
            <a:round/>
            <a:headEnd type="triangle" w="med" len="me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76193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p:bldP spid="10271" grpId="0"/>
      <p:bldP spid="10272" grpId="0"/>
    </p:bld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8104</TotalTime>
  <Words>2021</Words>
  <Application>Microsoft Macintosh PowerPoint</Application>
  <PresentationFormat>On-screen Show (4:3)</PresentationFormat>
  <Paragraphs>439</Paragraphs>
  <Slides>41</Slides>
  <Notes>14</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Courier</vt:lpstr>
      <vt:lpstr>DejaVu Sans</vt:lpstr>
      <vt:lpstr>Georgia</vt:lpstr>
      <vt:lpstr>ＭＳ Ｐゴシック</vt:lpstr>
      <vt:lpstr>msgothic</vt:lpstr>
      <vt:lpstr>Times New Roman</vt:lpstr>
      <vt:lpstr>Verdana</vt:lpstr>
      <vt:lpstr>Webdings</vt:lpstr>
      <vt:lpstr>Wingdings</vt:lpstr>
      <vt:lpstr>updated_sanger_logo_template</vt:lpstr>
      <vt:lpstr>Photo Editor Photo</vt:lpstr>
      <vt:lpstr>NGS Bioinformatics Overview</vt:lpstr>
      <vt:lpstr>NGS Bioinformatics Overview</vt:lpstr>
      <vt:lpstr>Capillary Sample Prep</vt:lpstr>
      <vt:lpstr>Next-Generation Sample Prep</vt:lpstr>
      <vt:lpstr>Capillary Sequencing</vt:lpstr>
      <vt:lpstr>Sequencing by Synthesis</vt:lpstr>
      <vt:lpstr>Capillary Reactions</vt:lpstr>
      <vt:lpstr>Next-Generation Reactions</vt:lpstr>
      <vt:lpstr>De-novo Sequencing</vt:lpstr>
      <vt:lpstr>Re-sequencing</vt:lpstr>
      <vt:lpstr>Global Sequencing Progress</vt:lpstr>
      <vt:lpstr>NGS Process</vt:lpstr>
      <vt:lpstr>NGS Bioinformatics Overview</vt:lpstr>
      <vt:lpstr>NGS Workflows</vt:lpstr>
      <vt:lpstr>Resequencing Data Production Workflow</vt:lpstr>
      <vt:lpstr>Resequencing Data Production Workflow</vt:lpstr>
      <vt:lpstr>NGS Bioinformatics Overview</vt:lpstr>
      <vt:lpstr>PowerPoint Presentation</vt:lpstr>
      <vt:lpstr>Raw NGS Data</vt:lpstr>
      <vt:lpstr>Base calling from raw Illumina data</vt:lpstr>
      <vt:lpstr>Raw PacBio data</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Indexing and compression</vt:lpstr>
      <vt:lpstr>Future formats</vt:lpstr>
      <vt:lpstr>NGS Bioinformatics Overview</vt:lpstr>
    </vt:vector>
  </TitlesOfParts>
  <Manager/>
  <Company/>
  <LinksUpToDate>false</LinksUpToDate>
  <SharedDoc>false</SharedDoc>
  <HyperlinkBase/>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Bioinformatics Overview</dc:title>
  <dc:subject/>
  <dc:creator>Joshua Randall</dc:creator>
  <cp:keywords/>
  <dc:description/>
  <cp:lastModifiedBy>Microsoft Office User</cp:lastModifiedBy>
  <cp:revision>116</cp:revision>
  <cp:lastPrinted>2014-10-28T14:49:24Z</cp:lastPrinted>
  <dcterms:created xsi:type="dcterms:W3CDTF">2012-10-13T08:55:51Z</dcterms:created>
  <dcterms:modified xsi:type="dcterms:W3CDTF">2016-09-30T09:02:13Z</dcterms:modified>
  <cp:category/>
</cp:coreProperties>
</file>